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505" r:id="rId5"/>
    <p:sldId id="324" r:id="rId6"/>
    <p:sldId id="328" r:id="rId7"/>
    <p:sldId id="347" r:id="rId8"/>
    <p:sldId id="353" r:id="rId9"/>
    <p:sldId id="356" r:id="rId10"/>
    <p:sldId id="506" r:id="rId11"/>
    <p:sldId id="507" r:id="rId12"/>
    <p:sldId id="508" r:id="rId13"/>
    <p:sldId id="509" r:id="rId14"/>
    <p:sldId id="510" r:id="rId15"/>
    <p:sldId id="352" r:id="rId16"/>
    <p:sldId id="341" r:id="rId17"/>
    <p:sldId id="333" r:id="rId18"/>
    <p:sldId id="336" r:id="rId19"/>
    <p:sldId id="342" r:id="rId20"/>
    <p:sldId id="511" r:id="rId2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C7030F-A415-48BB-8719-73C78A37CEE5}" v="4" dt="2024-06-23T09:10:17.8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30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iam Söderberg" userId="e79670622f365c09" providerId="LiveId" clId="{05C7030F-A415-48BB-8719-73C78A37CEE5}"/>
    <pc:docChg chg="modSld">
      <pc:chgData name="William Söderberg" userId="e79670622f365c09" providerId="LiveId" clId="{05C7030F-A415-48BB-8719-73C78A37CEE5}" dt="2024-06-23T09:10:17.835" v="3"/>
      <pc:docMkLst>
        <pc:docMk/>
      </pc:docMkLst>
      <pc:sldChg chg="setBg">
        <pc:chgData name="William Söderberg" userId="e79670622f365c09" providerId="LiveId" clId="{05C7030F-A415-48BB-8719-73C78A37CEE5}" dt="2024-06-23T09:10:17.835" v="3"/>
        <pc:sldMkLst>
          <pc:docMk/>
          <pc:sldMk cId="1654990054" sldId="32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EA159-59DF-49BA-B845-05D4EA67D46B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95A6E-3869-4719-A585-121A882C991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8130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875157-64DA-40F0-8845-6B94E97116E8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06841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Bertas kiosk är inte längre med och Tearoom</a:t>
            </a:r>
            <a:r>
              <a:rPr lang="sv-SE" baseline="0"/>
              <a:t> Kullaberg är ny. </a:t>
            </a: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F1B44-FAB0-4656-ABDB-F028B39FD9D7}" type="slidenum">
              <a:rPr lang="sv-SE" smtClean="0"/>
              <a:pPr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0059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Länsstyrelsen</a:t>
            </a:r>
            <a:r>
              <a:rPr lang="sv-SE" baseline="0"/>
              <a:t> har inte tryckt upp nya foldrar över Kullaberg ännu. </a:t>
            </a: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F1B44-FAB0-4656-ABDB-F028B39FD9D7}" type="slidenum">
              <a:rPr lang="sv-SE" smtClean="0"/>
              <a:pPr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86917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err="1"/>
              <a:t>Ställplats</a:t>
            </a:r>
            <a:r>
              <a:rPr lang="sv-SE"/>
              <a:t>, hotell, glasskiosk, någon form av restaurang</a:t>
            </a:r>
            <a:r>
              <a:rPr lang="sv-SE" baseline="0"/>
              <a:t> inte klart ännu</a:t>
            </a: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358E04-B89B-4FC1-9603-13FCDC87B4BE}" type="slidenum">
              <a:rPr lang="sv-SE" smtClean="0"/>
              <a:pPr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9540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Vi tar fram en kampanj med 10 </a:t>
            </a:r>
            <a:r>
              <a:rPr lang="sv-SE" err="1"/>
              <a:t>gömnda</a:t>
            </a:r>
            <a:r>
              <a:rPr lang="sv-SE" baseline="0"/>
              <a:t> pärlor för att sprida ut våra besökare och få bort fokus från Kullaberg. Tänk även på det när ni tipsar! De kommer finans med i HK-</a:t>
            </a:r>
            <a:r>
              <a:rPr lang="sv-SE" baseline="0" err="1"/>
              <a:t>magansinet</a:t>
            </a:r>
            <a:r>
              <a:rPr lang="sv-SE" baseline="0"/>
              <a:t> och på vår hemsida</a:t>
            </a: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F1B44-FAB0-4656-ABDB-F028B39FD9D7}" type="slidenum">
              <a:rPr lang="sv-SE" smtClean="0"/>
              <a:pPr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1400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Roligt med nya keramiker</a:t>
            </a:r>
            <a:r>
              <a:rPr lang="sv-SE" baseline="0"/>
              <a:t> som tillkommer som </a:t>
            </a:r>
            <a:r>
              <a:rPr lang="sv-SE" baseline="0" err="1"/>
              <a:t>badass</a:t>
            </a:r>
            <a:r>
              <a:rPr lang="sv-SE" baseline="0"/>
              <a:t>, </a:t>
            </a:r>
            <a:r>
              <a:rPr lang="sv-SE" baseline="0" err="1"/>
              <a:t>frida</a:t>
            </a:r>
            <a:r>
              <a:rPr lang="sv-SE" baseline="0"/>
              <a:t> </a:t>
            </a:r>
            <a:r>
              <a:rPr lang="sv-SE" baseline="0" err="1"/>
              <a:t>nilsson</a:t>
            </a:r>
            <a:r>
              <a:rPr lang="sv-SE" baseline="0"/>
              <a:t>, the </a:t>
            </a:r>
            <a:r>
              <a:rPr lang="sv-SE" baseline="0" err="1"/>
              <a:t>flower</a:t>
            </a:r>
            <a:r>
              <a:rPr lang="sv-SE" baseline="0"/>
              <a:t> farm</a:t>
            </a: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F1B44-FAB0-4656-ABDB-F028B39FD9D7}" type="slidenum">
              <a:rPr lang="sv-SE" smtClean="0"/>
              <a:pPr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0391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875157-64DA-40F0-8845-6B94E97116E8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0854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08AF1-5D11-494A-899B-3AEA35DD5283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20C22-B1A1-43C8-8C13-7BA49EBFB8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33572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08AF1-5D11-494A-899B-3AEA35DD5283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20C22-B1A1-43C8-8C13-7BA49EBFB8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46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156843"/>
            <a:ext cx="1031908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036568"/>
            <a:ext cx="1031908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08AF1-5D11-494A-899B-3AEA35DD5283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20C22-B1A1-43C8-8C13-7BA49EBFB8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636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4945083" cy="4043547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78730" cy="4043546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08AF1-5D11-494A-899B-3AEA35DD5283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20C22-B1A1-43C8-8C13-7BA49EBFB8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570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311142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342832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787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6172200" y="2505074"/>
            <a:ext cx="4978730" cy="3342831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08AF1-5D11-494A-899B-3AEA35DD5283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20C22-B1A1-43C8-8C13-7BA49EBFB8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38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08AF1-5D11-494A-899B-3AEA35DD5283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20C22-B1A1-43C8-8C13-7BA49EBFB8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0481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08AF1-5D11-494A-899B-3AEA35DD5283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20C22-B1A1-43C8-8C13-7BA49EBFB8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0152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76924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183188" y="987426"/>
            <a:ext cx="5967742" cy="48392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08AF1-5D11-494A-899B-3AEA35DD5283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20C22-B1A1-43C8-8C13-7BA49EBFB8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80457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79050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5967742" cy="48604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08AF1-5D11-494A-899B-3AEA35DD5283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20C22-B1A1-43C8-8C13-7BA49EBFB8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788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3127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312730" cy="4014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08AF1-5D11-494A-899B-3AEA35DD5283}" type="datetimeFigureOut">
              <a:rPr lang="sv-SE" smtClean="0"/>
              <a:t>2024-06-23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540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20C22-B1A1-43C8-8C13-7BA49EBFB832}" type="slidenum">
              <a:rPr lang="sv-SE" smtClean="0"/>
              <a:t>‹#›</a:t>
            </a:fld>
            <a:endParaRPr lang="sv-SE"/>
          </a:p>
        </p:txBody>
      </p:sp>
      <p:pic>
        <p:nvPicPr>
          <p:cNvPr id="11" name="Bildobjekt 10" descr="Dekorativt element med text Högnäs - väl värt att investera i samt Höganäs kommuns logotyp.">
            <a:extLst>
              <a:ext uri="{FF2B5EF4-FFF2-40B4-BE49-F238E27FC236}">
                <a16:creationId xmlns:a16="http://schemas.microsoft.com/office/drawing/2014/main" id="{98147D64-530B-49B0-8F7A-B5394CC061D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0760"/>
            <a:ext cx="12192000" cy="88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6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cap="all" baseline="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Garamond" panose="020204040303010108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ttegattleden.se/" TargetMode="External"/><Relationship Id="rId2" Type="http://schemas.openxmlformats.org/officeDocument/2006/relationships/hyperlink" Target="http://www.kullaleden.se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hyperlink" Target="https://www.kullahalvon.com/upptacka--uppleva/friluftsliv--natur/bada-pa-kullahalvon.html" TargetMode="External"/><Relationship Id="rId4" Type="http://schemas.openxmlformats.org/officeDocument/2006/relationships/hyperlink" Target="https://familjenhelsingborg.se/uppleva-och-gora/cykelturer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ganas.se/besok--upplev/brandriskprognos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maps/d/u/0/embed?mid=1kT92Qps7nhahZ8hU7xMA6X5CFDO1uHw-&amp;ll=56.213987612995275%2C12.590665300000037&amp;z=1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s://kkam.nu/" TargetMode="External"/><Relationship Id="rId4" Type="http://schemas.openxmlformats.org/officeDocument/2006/relationships/hyperlink" Target="http://www.keramisktcenter.se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ullahalvon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7" descr="En bild som visar gräs, utomhus, natur, växt&#10;&#10;Automatiskt genererad beskrivning">
            <a:extLst>
              <a:ext uri="{FF2B5EF4-FFF2-40B4-BE49-F238E27FC236}">
                <a16:creationId xmlns:a16="http://schemas.microsoft.com/office/drawing/2014/main" id="{CD4649D1-0D26-3BD5-39C5-5CEC175637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9000"/>
                    </a14:imgEffect>
                  </a14:imgLayer>
                </a14:imgProps>
              </a:ext>
            </a:extLst>
          </a:blip>
          <a:srcRect t="8345" b="26264"/>
          <a:stretch/>
        </p:blipFill>
        <p:spPr>
          <a:xfrm>
            <a:off x="0" y="0"/>
            <a:ext cx="12192000" cy="5971309"/>
          </a:xfrm>
          <a:prstGeom prst="rect">
            <a:avLst/>
          </a:prstGeom>
        </p:spPr>
      </p:pic>
      <p:pic>
        <p:nvPicPr>
          <p:cNvPr id="5" name="Bildobjekt 4" descr="En bild som visar text, clipart, bordsservis, kärl&#10;&#10;Automatiskt genererad beskrivning">
            <a:extLst>
              <a:ext uri="{FF2B5EF4-FFF2-40B4-BE49-F238E27FC236}">
                <a16:creationId xmlns:a16="http://schemas.microsoft.com/office/drawing/2014/main" id="{293A584C-5FF7-5415-A0FF-F40E4DF6AA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435" y="1714732"/>
            <a:ext cx="3893127" cy="2314205"/>
          </a:xfrm>
          <a:prstGeom prst="rect">
            <a:avLst/>
          </a:prstGeom>
        </p:spPr>
      </p:pic>
      <p:grpSp>
        <p:nvGrpSpPr>
          <p:cNvPr id="10" name="Grupp 9">
            <a:extLst>
              <a:ext uri="{FF2B5EF4-FFF2-40B4-BE49-F238E27FC236}">
                <a16:creationId xmlns:a16="http://schemas.microsoft.com/office/drawing/2014/main" id="{4BA1DE1F-2807-E765-820D-F56864235AEB}"/>
              </a:ext>
            </a:extLst>
          </p:cNvPr>
          <p:cNvGrpSpPr/>
          <p:nvPr/>
        </p:nvGrpSpPr>
        <p:grpSpPr>
          <a:xfrm>
            <a:off x="475778" y="3676845"/>
            <a:ext cx="11240443" cy="1255266"/>
            <a:chOff x="475778" y="3676845"/>
            <a:chExt cx="11240443" cy="1255266"/>
          </a:xfrm>
        </p:grpSpPr>
        <p:sp>
          <p:nvSpPr>
            <p:cNvPr id="2" name="textruta 1">
              <a:extLst>
                <a:ext uri="{FF2B5EF4-FFF2-40B4-BE49-F238E27FC236}">
                  <a16:creationId xmlns:a16="http://schemas.microsoft.com/office/drawing/2014/main" id="{3DA78879-9BCA-2993-6BA7-9422D38461C7}"/>
                </a:ext>
              </a:extLst>
            </p:cNvPr>
            <p:cNvSpPr txBox="1"/>
            <p:nvPr/>
          </p:nvSpPr>
          <p:spPr>
            <a:xfrm>
              <a:off x="817179" y="3676845"/>
              <a:ext cx="25150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" name="textruta 2">
              <a:extLst>
                <a:ext uri="{FF2B5EF4-FFF2-40B4-BE49-F238E27FC236}">
                  <a16:creationId xmlns:a16="http://schemas.microsoft.com/office/drawing/2014/main" id="{EE4AB3FF-554A-D1A4-C543-19863324F2A9}"/>
                </a:ext>
              </a:extLst>
            </p:cNvPr>
            <p:cNvSpPr txBox="1"/>
            <p:nvPr/>
          </p:nvSpPr>
          <p:spPr>
            <a:xfrm>
              <a:off x="475778" y="4224225"/>
              <a:ext cx="11240443" cy="70788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>
                <a:defRPr/>
              </a:pPr>
              <a:r>
                <a:rPr kumimoji="0" lang="sv-SE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Ett vilt sätt att vara, ett harmoniskt sätt att leva.</a:t>
              </a:r>
              <a:r>
                <a:rPr lang="sv-SE" sz="2000" b="1">
                  <a:solidFill>
                    <a:prstClr val="white"/>
                  </a:solidFill>
                  <a:latin typeface="Garamond"/>
                </a:rPr>
                <a:t> </a:t>
              </a:r>
              <a:endParaRPr lang="sv-SE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Enkelt och tryggt men samtidigt så spännande och oväntat</a:t>
              </a:r>
              <a:r>
                <a:rPr lang="sv-SE" sz="2000" b="1">
                  <a:solidFill>
                    <a:prstClr val="white"/>
                  </a:solidFill>
                  <a:latin typeface="Garamond"/>
                </a:rPr>
                <a:t>."</a:t>
              </a:r>
              <a:endParaRPr lang="sv-SE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</a:endParaRPr>
            </a:p>
          </p:txBody>
        </p:sp>
      </p:grpSp>
      <p:sp>
        <p:nvSpPr>
          <p:cNvPr id="6" name="Rektangel 5">
            <a:extLst>
              <a:ext uri="{FF2B5EF4-FFF2-40B4-BE49-F238E27FC236}">
                <a16:creationId xmlns:a16="http://schemas.microsoft.com/office/drawing/2014/main" id="{055BFC5A-4010-ABB7-13C9-1F27D494D52B}"/>
              </a:ext>
            </a:extLst>
          </p:cNvPr>
          <p:cNvSpPr/>
          <p:nvPr/>
        </p:nvSpPr>
        <p:spPr>
          <a:xfrm>
            <a:off x="1" y="12431"/>
            <a:ext cx="12191999" cy="5791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v-SE">
              <a:solidFill>
                <a:schemeClr val="tx1"/>
              </a:solidFill>
            </a:endParaRPr>
          </a:p>
          <a:p>
            <a:endParaRPr lang="sv-SE">
              <a:solidFill>
                <a:schemeClr val="tx1"/>
              </a:solidFill>
            </a:endParaRP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93B36EBE-0E02-27B0-5059-B426FB1526EB}"/>
              </a:ext>
            </a:extLst>
          </p:cNvPr>
          <p:cNvSpPr txBox="1"/>
          <p:nvPr/>
        </p:nvSpPr>
        <p:spPr>
          <a:xfrm>
            <a:off x="-2" y="71172"/>
            <a:ext cx="121919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2400" b="1" dirty="0">
                <a:solidFill>
                  <a:schemeClr val="bg1"/>
                </a:solidFill>
              </a:rPr>
              <a:t>Destinationskunskap</a:t>
            </a:r>
            <a:r>
              <a:rPr lang="sv-SE" sz="2000" b="1" dirty="0">
                <a:solidFill>
                  <a:schemeClr val="bg1"/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392103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593E6CD-42F9-436D-8F31-FA4393AB1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2" y="150813"/>
            <a:ext cx="11496675" cy="1143000"/>
          </a:xfrm>
        </p:spPr>
        <p:txBody>
          <a:bodyPr>
            <a:normAutofit/>
          </a:bodyPr>
          <a:lstStyle/>
          <a:p>
            <a:pPr algn="ctr"/>
            <a:r>
              <a:rPr lang="sv-SE" sz="4400" dirty="0">
                <a:latin typeface="Century Gothic"/>
              </a:rPr>
              <a:t>Arild, Brunnby, Skäret </a:t>
            </a:r>
            <a:endParaRPr lang="sv-SE" b="1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FDF95EB-061D-4853-905E-C7FAFDF4B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99" y="1416051"/>
            <a:ext cx="4224701" cy="452754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sv-SE" b="1" dirty="0">
                <a:latin typeface="Century Gothic"/>
              </a:rPr>
              <a:t>Mat och dryck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Svanshall Krog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Flickorna Lundgrens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Trädgården på Skäret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Arilds </a:t>
            </a:r>
            <a:r>
              <a:rPr lang="sv-SE" sz="1600" dirty="0" err="1">
                <a:latin typeface="Century Gothic"/>
                <a:cs typeface="Calibri"/>
              </a:rPr>
              <a:t>Hamnfik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Puben i Arild</a:t>
            </a:r>
          </a:p>
          <a:p>
            <a:pPr>
              <a:buFont typeface="Wingdings" panose="05000000000000000000" pitchFamily="2" charset="2"/>
              <a:buChar char="Ø"/>
            </a:pPr>
            <a:endParaRPr lang="sv-SE" sz="1600" dirty="0">
              <a:latin typeface="Century Gothic"/>
            </a:endParaRP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321371D2-3BD0-4099-B8EB-F7709F6B071D}"/>
              </a:ext>
            </a:extLst>
          </p:cNvPr>
          <p:cNvSpPr txBox="1"/>
          <p:nvPr/>
        </p:nvSpPr>
        <p:spPr>
          <a:xfrm>
            <a:off x="8035544" y="1433945"/>
            <a:ext cx="3938598" cy="227754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v-SE" sz="3000" b="1" dirty="0">
                <a:latin typeface="Century Gothic"/>
              </a:rPr>
              <a:t>Se &amp; göra 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  <a:cs typeface="Calibri"/>
              </a:rPr>
              <a:t>Svanshall Stenbrott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  <a:cs typeface="Calibri"/>
              </a:rPr>
              <a:t>Arilds Vingård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  <a:cs typeface="Calibri"/>
              </a:rPr>
              <a:t>Kulla Kajak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  <a:cs typeface="Calibri"/>
              </a:rPr>
              <a:t>S:t Arild Golfklubb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  <a:cs typeface="Calibri"/>
              </a:rPr>
              <a:t>Arilds Hamn 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  <a:cs typeface="Calibri"/>
              </a:rPr>
              <a:t>Nabben Naturreservat</a:t>
            </a:r>
          </a:p>
          <a:p>
            <a:endParaRPr lang="sv-SE" sz="1600" dirty="0">
              <a:latin typeface="Century Gothic"/>
            </a:endParaRP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6A0B384E-17B0-BD0D-4F09-D98251B811A0}"/>
              </a:ext>
            </a:extLst>
          </p:cNvPr>
          <p:cNvSpPr txBox="1">
            <a:spLocks/>
          </p:cNvSpPr>
          <p:nvPr/>
        </p:nvSpPr>
        <p:spPr>
          <a:xfrm>
            <a:off x="4262859" y="1433945"/>
            <a:ext cx="3772685" cy="45275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b="1" dirty="0">
                <a:latin typeface="Century Gothic"/>
              </a:rPr>
              <a:t>Boende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ea typeface="+mn-lt"/>
                <a:cs typeface="+mn-lt"/>
              </a:rPr>
              <a:t>Villa Brunnby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Strand hotell Arild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Rusthållargården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  <a:cs typeface="Calibri"/>
              </a:rPr>
              <a:t>Ställplats</a:t>
            </a:r>
            <a:r>
              <a:rPr lang="sv-SE" sz="1600" dirty="0">
                <a:latin typeface="Century Gothic"/>
                <a:cs typeface="Calibri"/>
              </a:rPr>
              <a:t> Svanshall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  <a:cs typeface="Calibri"/>
              </a:rPr>
              <a:t>Coasters</a:t>
            </a:r>
            <a:r>
              <a:rPr lang="sv-SE" sz="1600" dirty="0">
                <a:latin typeface="Century Gothic"/>
                <a:cs typeface="Calibri"/>
              </a:rPr>
              <a:t> </a:t>
            </a:r>
            <a:r>
              <a:rPr lang="sv-SE" sz="1600" dirty="0" err="1">
                <a:latin typeface="Century Gothic"/>
                <a:cs typeface="Calibri"/>
              </a:rPr>
              <a:t>Hideaway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Arild B&amp;B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Parkvillans Gästhem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Villa Kullaberg  </a:t>
            </a:r>
            <a:endParaRPr lang="sv-SE" sz="1600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40853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593E6CD-42F9-436D-8F31-FA4393AB1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2" y="150813"/>
            <a:ext cx="11496675" cy="1143000"/>
          </a:xfrm>
        </p:spPr>
        <p:txBody>
          <a:bodyPr>
            <a:normAutofit/>
          </a:bodyPr>
          <a:lstStyle/>
          <a:p>
            <a:pPr algn="ctr"/>
            <a:r>
              <a:rPr lang="sv-SE" b="1" dirty="0">
                <a:latin typeface="Century Gothic"/>
              </a:rPr>
              <a:t>Södåkra, Jonstorp och </a:t>
            </a:r>
            <a:r>
              <a:rPr lang="sv-SE" b="1" dirty="0" err="1">
                <a:latin typeface="Century Gothic"/>
              </a:rPr>
              <a:t>Farhult</a:t>
            </a:r>
            <a:endParaRPr lang="sv-SE" b="1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FDF95EB-061D-4853-905E-C7FAFDF4B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99" y="1416051"/>
            <a:ext cx="4224701" cy="452754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sv-SE" b="1" dirty="0">
                <a:latin typeface="Century Gothic"/>
              </a:rPr>
              <a:t>Mat och dryck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Kullabygdens Bakgård</a:t>
            </a:r>
            <a:endParaRPr lang="sv-SE" sz="1600" dirty="0">
              <a:latin typeface="Century Gothic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</a:rPr>
              <a:t>Tunneberga</a:t>
            </a:r>
            <a:r>
              <a:rPr lang="sv-SE" sz="1600" dirty="0">
                <a:latin typeface="Century Gothic"/>
              </a:rPr>
              <a:t> </a:t>
            </a:r>
            <a:r>
              <a:rPr lang="sv-SE" sz="1600" dirty="0" err="1">
                <a:latin typeface="Century Gothic"/>
              </a:rPr>
              <a:t>Gästgifvargård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Pizzeria Mona Lisa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</a:rPr>
              <a:t>Albertsgården</a:t>
            </a:r>
            <a:r>
              <a:rPr lang="sv-SE" sz="1600" dirty="0">
                <a:latin typeface="Century Gothic"/>
                <a:cs typeface="Calibri"/>
              </a:rPr>
              <a:t> Kaffestuga</a:t>
            </a:r>
            <a:endParaRPr lang="sv-SE" sz="1600" dirty="0">
              <a:latin typeface="Century Gothic"/>
            </a:endParaRPr>
          </a:p>
          <a:p>
            <a:pPr>
              <a:buFont typeface="Wingdings" panose="05000000000000000000" pitchFamily="2" charset="2"/>
              <a:buChar char="Ø"/>
            </a:pPr>
            <a:endParaRPr lang="sv-SE" sz="1600" dirty="0">
              <a:latin typeface="Century Gothic"/>
            </a:endParaRP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321371D2-3BD0-4099-B8EB-F7709F6B071D}"/>
              </a:ext>
            </a:extLst>
          </p:cNvPr>
          <p:cNvSpPr txBox="1"/>
          <p:nvPr/>
        </p:nvSpPr>
        <p:spPr>
          <a:xfrm>
            <a:off x="8035544" y="1433945"/>
            <a:ext cx="3938598" cy="227754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v-SE" sz="3000" b="1" dirty="0">
                <a:latin typeface="Century Gothic"/>
              </a:rPr>
              <a:t>Se &amp; göra 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Farhultsbaden, Revets</a:t>
            </a:r>
            <a:r>
              <a:rPr lang="sv-SE" sz="1600" dirty="0">
                <a:latin typeface="Century Gothic"/>
                <a:cs typeface="Calibri"/>
              </a:rPr>
              <a:t> badplats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Sandön </a:t>
            </a:r>
            <a:r>
              <a:rPr lang="sv-SE" sz="1600" dirty="0" err="1">
                <a:latin typeface="Century Gothic"/>
                <a:cs typeface="Calibri"/>
              </a:rPr>
              <a:t>Utvälinge</a:t>
            </a:r>
            <a:endParaRPr lang="sv-SE" sz="1600" dirty="0">
              <a:latin typeface="Century Gothic"/>
              <a:cs typeface="Calibri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Södåkra 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Kullasparris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Engelbrekts Äpple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Ethels blommor</a:t>
            </a:r>
            <a:endParaRPr lang="sv-SE" sz="1600" dirty="0">
              <a:latin typeface="Century Gothic"/>
            </a:endParaRPr>
          </a:p>
          <a:p>
            <a:endParaRPr lang="sv-SE" sz="1600" dirty="0">
              <a:latin typeface="Century Gothic"/>
            </a:endParaRP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6A0B384E-17B0-BD0D-4F09-D98251B811A0}"/>
              </a:ext>
            </a:extLst>
          </p:cNvPr>
          <p:cNvSpPr txBox="1">
            <a:spLocks/>
          </p:cNvSpPr>
          <p:nvPr/>
        </p:nvSpPr>
        <p:spPr>
          <a:xfrm>
            <a:off x="4262859" y="1433945"/>
            <a:ext cx="3772685" cy="45275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b="1" dirty="0">
                <a:latin typeface="Century Gothic"/>
              </a:rPr>
              <a:t>Boende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ea typeface="+mn-lt"/>
                <a:cs typeface="+mn-lt"/>
              </a:rPr>
              <a:t>Kullabygdens B&amp;B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  <a:ea typeface="+mn-lt"/>
                <a:cs typeface="+mn-lt"/>
              </a:rPr>
              <a:t>Heljarödsgården</a:t>
            </a:r>
            <a:endParaRPr lang="sv-SE" sz="1600" dirty="0">
              <a:latin typeface="Century Gothic"/>
              <a:ea typeface="+mn-lt"/>
              <a:cs typeface="+mn-lt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  <a:ea typeface="+mn-lt"/>
                <a:cs typeface="+mn-lt"/>
              </a:rPr>
              <a:t>Albertsgården</a:t>
            </a:r>
            <a:r>
              <a:rPr lang="sv-SE" sz="1600" dirty="0">
                <a:latin typeface="Century Gothic"/>
                <a:ea typeface="+mn-lt"/>
                <a:cs typeface="+mn-lt"/>
              </a:rPr>
              <a:t> B&amp;B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ea typeface="+mn-lt"/>
                <a:cs typeface="+mn-lt"/>
              </a:rPr>
              <a:t>Bläsinge Gård 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  <a:ea typeface="+mn-lt"/>
                <a:cs typeface="+mn-lt"/>
              </a:rPr>
              <a:t>Tunneberga</a:t>
            </a:r>
            <a:r>
              <a:rPr lang="sv-SE" sz="1600" dirty="0">
                <a:latin typeface="Century Gothic"/>
                <a:ea typeface="+mn-lt"/>
                <a:cs typeface="+mn-lt"/>
              </a:rPr>
              <a:t> </a:t>
            </a:r>
            <a:r>
              <a:rPr lang="sv-SE" sz="1600" dirty="0" err="1">
                <a:latin typeface="Century Gothic"/>
                <a:ea typeface="+mn-lt"/>
                <a:cs typeface="+mn-lt"/>
              </a:rPr>
              <a:t>Gästgifvargård</a:t>
            </a:r>
            <a:endParaRPr lang="sv-SE" sz="1600" dirty="0">
              <a:latin typeface="Century Gothic"/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4698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43000"/>
          </a:xfrm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sv-SE" sz="3700" dirty="0"/>
              <a:t>10 gömda pärlor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1395411" y="1166018"/>
            <a:ext cx="4867275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sv-SE" sz="1500" dirty="0"/>
              <a:t>Ett orört växtrike utan dess like bara ett stenkast söder om Mölle</a:t>
            </a:r>
          </a:p>
          <a:p>
            <a:pPr>
              <a:lnSpc>
                <a:spcPct val="90000"/>
              </a:lnSpc>
            </a:pPr>
            <a:r>
              <a:rPr lang="sv-SE" sz="1500" dirty="0"/>
              <a:t>Vilda klippor på ett gömt ställe i Skäret som kan liknas med Kullaberg</a:t>
            </a:r>
          </a:p>
          <a:p>
            <a:pPr>
              <a:lnSpc>
                <a:spcPct val="90000"/>
              </a:lnSpc>
            </a:pPr>
            <a:r>
              <a:rPr lang="sv-SE" sz="1500" dirty="0" err="1"/>
              <a:t>Mjöhult</a:t>
            </a:r>
            <a:r>
              <a:rPr lang="sv-SE" sz="1500" dirty="0"/>
              <a:t> är the </a:t>
            </a:r>
            <a:r>
              <a:rPr lang="sv-SE" sz="1500" dirty="0" err="1"/>
              <a:t>place</a:t>
            </a:r>
            <a:r>
              <a:rPr lang="sv-SE" sz="1500" dirty="0"/>
              <a:t> to be när skogsälskaren i dig behöver skogens kraft</a:t>
            </a:r>
          </a:p>
          <a:p>
            <a:pPr>
              <a:lnSpc>
                <a:spcPct val="90000"/>
              </a:lnSpc>
            </a:pPr>
            <a:r>
              <a:rPr lang="sv-SE" sz="1500" dirty="0"/>
              <a:t>I utkanten av </a:t>
            </a:r>
            <a:r>
              <a:rPr lang="sv-SE" sz="1500" dirty="0" err="1"/>
              <a:t>Farhult</a:t>
            </a:r>
            <a:r>
              <a:rPr lang="sv-SE" sz="1500" dirty="0"/>
              <a:t> finner du en helt orörd ö gömd i vassen</a:t>
            </a:r>
          </a:p>
          <a:p>
            <a:pPr>
              <a:lnSpc>
                <a:spcPct val="90000"/>
              </a:lnSpc>
            </a:pPr>
            <a:r>
              <a:rPr lang="sv-SE" sz="1500" dirty="0"/>
              <a:t>Medeltida medelhavskänsla i byn Brunnby</a:t>
            </a:r>
          </a:p>
          <a:p>
            <a:pPr>
              <a:lnSpc>
                <a:spcPct val="90000"/>
              </a:lnSpc>
            </a:pPr>
            <a:r>
              <a:rPr lang="sv-SE" sz="1500" dirty="0"/>
              <a:t>Sydliga sandvidder med kontinenten inom synhåll i Viken</a:t>
            </a:r>
          </a:p>
          <a:p>
            <a:pPr>
              <a:lnSpc>
                <a:spcPct val="90000"/>
              </a:lnSpc>
            </a:pPr>
            <a:r>
              <a:rPr lang="sv-SE" sz="1500" dirty="0"/>
              <a:t>Svanshalls stenbrotts spännande stup</a:t>
            </a:r>
          </a:p>
          <a:p>
            <a:pPr>
              <a:lnSpc>
                <a:spcPct val="90000"/>
              </a:lnSpc>
            </a:pPr>
            <a:r>
              <a:rPr lang="sv-SE" sz="1500" dirty="0"/>
              <a:t>Ärtan och Bönan likt en tropisk regnskog mitt i centrala Höganäs</a:t>
            </a:r>
          </a:p>
          <a:p>
            <a:pPr>
              <a:lnSpc>
                <a:spcPct val="90000"/>
              </a:lnSpc>
            </a:pPr>
            <a:r>
              <a:rPr lang="sv-SE" sz="1500" dirty="0"/>
              <a:t>Södåkra så Skånsk landsbygd som det bara kan bli</a:t>
            </a:r>
          </a:p>
          <a:p>
            <a:pPr>
              <a:lnSpc>
                <a:spcPct val="90000"/>
              </a:lnSpc>
            </a:pPr>
            <a:r>
              <a:rPr lang="sv-SE" sz="1500" dirty="0"/>
              <a:t>Tallbacken i strandbaden för tankarna till Sardiniens pinjeträdklädda stränder</a:t>
            </a:r>
          </a:p>
        </p:txBody>
      </p:sp>
      <p:pic>
        <p:nvPicPr>
          <p:cNvPr id="6" name="Bildobjekt 5" descr="En bild som visar text, träd, gräs, utomhus&#10;&#10;Automatiskt genererad beskrivning">
            <a:extLst>
              <a:ext uri="{FF2B5EF4-FFF2-40B4-BE49-F238E27FC236}">
                <a16:creationId xmlns:a16="http://schemas.microsoft.com/office/drawing/2014/main" id="{A79572E0-B9CE-48AA-81D2-A10512B97F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53" r="10025" b="3"/>
          <a:stretch/>
        </p:blipFill>
        <p:spPr>
          <a:xfrm>
            <a:off x="7181852" y="1143000"/>
            <a:ext cx="4059140" cy="45489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39777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43000"/>
          </a:xfrm>
        </p:spPr>
        <p:txBody>
          <a:bodyPr anchor="ctr">
            <a:normAutofit/>
          </a:bodyPr>
          <a:lstStyle/>
          <a:p>
            <a:pPr algn="ctr"/>
            <a:r>
              <a:rPr lang="sv-SE" sz="4000" dirty="0"/>
              <a:t>Aktiviteter i naturen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714374" y="1600201"/>
            <a:ext cx="6410325" cy="452596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sv-SE" sz="1800" dirty="0"/>
              <a:t>Kullaleden &amp; Kullarulla </a:t>
            </a:r>
            <a:r>
              <a:rPr lang="sv-SE" sz="1800" dirty="0">
                <a:hlinkClick r:id="rId2"/>
              </a:rPr>
              <a:t>www.kullaleden.se</a:t>
            </a:r>
            <a:r>
              <a:rPr lang="sv-SE" sz="1800" dirty="0"/>
              <a:t> </a:t>
            </a:r>
          </a:p>
          <a:p>
            <a:pPr>
              <a:lnSpc>
                <a:spcPct val="90000"/>
              </a:lnSpc>
            </a:pPr>
            <a:r>
              <a:rPr lang="sv-SE" sz="1800" dirty="0"/>
              <a:t>Kattegattleden </a:t>
            </a:r>
            <a:r>
              <a:rPr lang="sv-SE" sz="1800" dirty="0">
                <a:hlinkClick r:id="rId3"/>
              </a:rPr>
              <a:t>www.kattegattleden.se</a:t>
            </a:r>
            <a:r>
              <a:rPr lang="sv-SE" sz="1800" dirty="0"/>
              <a:t> </a:t>
            </a:r>
          </a:p>
          <a:p>
            <a:pPr>
              <a:lnSpc>
                <a:spcPct val="90000"/>
              </a:lnSpc>
            </a:pPr>
            <a:r>
              <a:rPr lang="sv-SE" sz="1800" dirty="0"/>
              <a:t>18 cykelturer i nordvästra Skåne </a:t>
            </a:r>
            <a:r>
              <a:rPr lang="sv-SE" sz="1800" dirty="0">
                <a:hlinkClick r:id="rId4"/>
              </a:rPr>
              <a:t>https://familjenhelsingborg.se/uppleva-och-gora/cykelturer/</a:t>
            </a:r>
            <a:endParaRPr lang="sv-SE" sz="1800" dirty="0"/>
          </a:p>
          <a:p>
            <a:pPr>
              <a:lnSpc>
                <a:spcPct val="90000"/>
              </a:lnSpc>
            </a:pPr>
            <a:r>
              <a:rPr lang="sv-SE" sz="1800" dirty="0"/>
              <a:t>Cykla på Kullahalvön </a:t>
            </a:r>
          </a:p>
          <a:p>
            <a:pPr lvl="1">
              <a:lnSpc>
                <a:spcPct val="90000"/>
              </a:lnSpc>
            </a:pPr>
            <a:r>
              <a:rPr lang="sv-SE" sz="1800" dirty="0"/>
              <a:t>15 "bike </a:t>
            </a:r>
            <a:r>
              <a:rPr lang="sv-SE" sz="1800" dirty="0" err="1"/>
              <a:t>approved</a:t>
            </a:r>
            <a:r>
              <a:rPr lang="sv-SE" sz="1800" dirty="0"/>
              <a:t> boenden”</a:t>
            </a:r>
          </a:p>
          <a:p>
            <a:pPr lvl="1">
              <a:lnSpc>
                <a:spcPct val="90000"/>
              </a:lnSpc>
            </a:pPr>
            <a:r>
              <a:rPr lang="sv-SE" sz="1800" dirty="0"/>
              <a:t>6 ”Bike </a:t>
            </a:r>
            <a:r>
              <a:rPr lang="sv-SE" sz="1800" dirty="0" err="1"/>
              <a:t>Friendly</a:t>
            </a:r>
            <a:r>
              <a:rPr lang="sv-SE" sz="1800" dirty="0"/>
              <a:t> </a:t>
            </a:r>
            <a:r>
              <a:rPr lang="sv-SE" sz="1800" dirty="0" err="1"/>
              <a:t>places</a:t>
            </a:r>
            <a:r>
              <a:rPr lang="sv-SE" sz="1800" dirty="0"/>
              <a:t>”</a:t>
            </a:r>
          </a:p>
          <a:p>
            <a:pPr>
              <a:lnSpc>
                <a:spcPct val="90000"/>
              </a:lnSpc>
            </a:pPr>
            <a:r>
              <a:rPr lang="sv-SE" sz="1800" dirty="0"/>
              <a:t>Badplatskarta: </a:t>
            </a:r>
            <a:r>
              <a:rPr lang="sv-SE" sz="1100" dirty="0">
                <a:hlinkClick r:id="rId5"/>
              </a:rPr>
              <a:t>Bada på Kullahalvön – Välkommen till Kullahalvön (kullahalvon.com)</a:t>
            </a:r>
            <a:endParaRPr lang="sv-SE" sz="1800" dirty="0"/>
          </a:p>
          <a:p>
            <a:pPr>
              <a:lnSpc>
                <a:spcPct val="90000"/>
              </a:lnSpc>
            </a:pPr>
            <a:r>
              <a:rPr lang="sv-SE" sz="1800" dirty="0"/>
              <a:t>Parker: Krapperup, Paul </a:t>
            </a:r>
            <a:r>
              <a:rPr lang="sv-SE" sz="1800" dirty="0" err="1"/>
              <a:t>Jönska</a:t>
            </a:r>
            <a:r>
              <a:rPr lang="sv-SE" sz="1800" dirty="0"/>
              <a:t> Gården i Viken. Ulla Molins trädgård i Höganäs (privat, förbokas).</a:t>
            </a:r>
          </a:p>
          <a:p>
            <a:pPr marL="0" indent="0">
              <a:buNone/>
            </a:pPr>
            <a:endParaRPr lang="sv-SE" sz="1800" dirty="0"/>
          </a:p>
          <a:p>
            <a:pPr>
              <a:lnSpc>
                <a:spcPct val="90000"/>
              </a:lnSpc>
            </a:pPr>
            <a:endParaRPr lang="sv-SE" sz="1800" dirty="0"/>
          </a:p>
        </p:txBody>
      </p:sp>
      <p:pic>
        <p:nvPicPr>
          <p:cNvPr id="6" name="Bildobjekt 5" descr="En bild som visar himmel, utomhus, natur, växt&#10;&#10;Automatiskt genererad beskrivning">
            <a:extLst>
              <a:ext uri="{FF2B5EF4-FFF2-40B4-BE49-F238E27FC236}">
                <a16:creationId xmlns:a16="http://schemas.microsoft.com/office/drawing/2014/main" id="{BAC854E6-DEA0-4833-BE26-6A53ABD687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" r="32506" b="3"/>
          <a:stretch/>
        </p:blipFill>
        <p:spPr>
          <a:xfrm>
            <a:off x="7848601" y="1600201"/>
            <a:ext cx="3436041" cy="38506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3232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43000"/>
          </a:xfrm>
        </p:spPr>
        <p:txBody>
          <a:bodyPr anchor="ctr">
            <a:normAutofit/>
          </a:bodyPr>
          <a:lstStyle/>
          <a:p>
            <a:pPr algn="ctr"/>
            <a:r>
              <a:rPr lang="sv-SE" sz="4000" dirty="0"/>
              <a:t>Aktiviteter på Kullaberg 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2"/>
          </p:nvPr>
        </p:nvSpPr>
        <p:spPr>
          <a:xfrm>
            <a:off x="95250" y="1417639"/>
            <a:ext cx="6457950" cy="4430712"/>
          </a:xfr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sv-SE" sz="1800" dirty="0"/>
              <a:t>www.kullabergsnatur.se för Kartor, info och föreskrifter</a:t>
            </a:r>
          </a:p>
          <a:p>
            <a:pPr lvl="1"/>
            <a:r>
              <a:rPr lang="sv-SE" sz="1800" dirty="0"/>
              <a:t>Naturum Kullaberg – öppet dagligen 10.00 - 16.00</a:t>
            </a:r>
          </a:p>
          <a:p>
            <a:pPr lvl="1"/>
            <a:r>
              <a:rPr lang="sv-SE" sz="1800" dirty="0"/>
              <a:t>Aktiviteter på Kullaberg; Tumlarsafari, </a:t>
            </a:r>
            <a:r>
              <a:rPr lang="sv-SE" sz="1800" dirty="0" err="1"/>
              <a:t>grottvandring</a:t>
            </a:r>
            <a:r>
              <a:rPr lang="sv-SE" sz="1800" dirty="0"/>
              <a:t>, kajakpaddling, klättring, dykning, islandshästar, </a:t>
            </a:r>
            <a:r>
              <a:rPr lang="sv-SE" sz="1800" dirty="0" err="1"/>
              <a:t>Nimis</a:t>
            </a:r>
            <a:r>
              <a:rPr lang="sv-SE" sz="1800" dirty="0"/>
              <a:t> mm...</a:t>
            </a:r>
            <a:endParaRPr lang="sv-SE" sz="1800" b="1" dirty="0"/>
          </a:p>
          <a:p>
            <a:pPr lvl="1"/>
            <a:r>
              <a:rPr lang="sv-SE" sz="1800" dirty="0"/>
              <a:t>Buss 202, dagligen från 15 juni, </a:t>
            </a:r>
            <a:r>
              <a:rPr lang="sv-SE" sz="1800" dirty="0" err="1"/>
              <a:t>kl</a:t>
            </a:r>
            <a:r>
              <a:rPr lang="sv-SE" sz="1800" dirty="0"/>
              <a:t> 10.00 – 17.00)</a:t>
            </a:r>
          </a:p>
          <a:p>
            <a:pPr marL="457200" lvl="1" indent="0">
              <a:buNone/>
            </a:pPr>
            <a:endParaRPr lang="sv-SE" sz="1800" dirty="0"/>
          </a:p>
          <a:p>
            <a:pPr marL="457200" lvl="1" indent="0">
              <a:buNone/>
            </a:pPr>
            <a:r>
              <a:rPr lang="sv-SE" sz="1800" b="1" dirty="0"/>
              <a:t>OBS! Tänk på att påminna om brandrisk och brandriskprognosen: </a:t>
            </a:r>
            <a:r>
              <a:rPr lang="sv-SE" sz="1600" dirty="0">
                <a:hlinkClick r:id="rId3"/>
              </a:rPr>
              <a:t>Brandriskprognos – Höganäs kommun (hoganas.se)</a:t>
            </a:r>
            <a:endParaRPr lang="sv-SE" sz="1800" dirty="0"/>
          </a:p>
          <a:p>
            <a:pPr lvl="1">
              <a:lnSpc>
                <a:spcPct val="90000"/>
              </a:lnSpc>
              <a:buNone/>
            </a:pPr>
            <a:endParaRPr lang="sv-SE" sz="1700" dirty="0"/>
          </a:p>
          <a:p>
            <a:pPr lvl="1">
              <a:lnSpc>
                <a:spcPct val="90000"/>
              </a:lnSpc>
            </a:pPr>
            <a:endParaRPr lang="sv-SE" sz="1700" dirty="0"/>
          </a:p>
          <a:p>
            <a:pPr>
              <a:lnSpc>
                <a:spcPct val="90000"/>
              </a:lnSpc>
            </a:pPr>
            <a:endParaRPr lang="sv-SE" sz="1700" dirty="0"/>
          </a:p>
        </p:txBody>
      </p:sp>
      <p:pic>
        <p:nvPicPr>
          <p:cNvPr id="1028" name="Picture 4" descr="En bild som visar vatten, himmel, utomhus, båt&#10;&#10;Automatiskt genererad beskrivning">
            <a:extLst>
              <a:ext uri="{FF2B5EF4-FFF2-40B4-BE49-F238E27FC236}">
                <a16:creationId xmlns:a16="http://schemas.microsoft.com/office/drawing/2014/main" id="{4E72B9EB-0FA9-43DB-8BCF-8FFAE9B88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9589" y="1991024"/>
            <a:ext cx="4041775" cy="3283942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686500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43000"/>
          </a:xfrm>
        </p:spPr>
        <p:txBody>
          <a:bodyPr>
            <a:normAutofit/>
          </a:bodyPr>
          <a:lstStyle/>
          <a:p>
            <a:pPr algn="ctr"/>
            <a:r>
              <a:rPr lang="sv-SE" sz="4000" dirty="0">
                <a:latin typeface="+mn-lt"/>
              </a:rPr>
              <a:t>     </a:t>
            </a:r>
            <a:r>
              <a:rPr lang="sv-SE" dirty="0">
                <a:latin typeface="+mj-lt"/>
              </a:rPr>
              <a:t>Keramik</a:t>
            </a:r>
            <a:endParaRPr lang="sv-SE" sz="3600" dirty="0">
              <a:latin typeface="+mj-lt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971551" y="1412777"/>
            <a:ext cx="5391150" cy="4525963"/>
          </a:xfrm>
        </p:spPr>
        <p:txBody>
          <a:bodyPr>
            <a:normAutofit/>
          </a:bodyPr>
          <a:lstStyle/>
          <a:p>
            <a:r>
              <a:rPr lang="sv-SE" sz="1800" dirty="0"/>
              <a:t>Ett 30-tal keramiker och keramikverkstäder i Kullabygden.</a:t>
            </a:r>
          </a:p>
          <a:p>
            <a:r>
              <a:rPr lang="sv-SE" sz="1600" dirty="0">
                <a:hlinkClick r:id="rId3"/>
              </a:rPr>
              <a:t>Din guide till Keramiken i Höganäs – Google Mina kartor</a:t>
            </a:r>
            <a:r>
              <a:rPr lang="sv-SE" sz="2800" dirty="0"/>
              <a:t> </a:t>
            </a:r>
          </a:p>
          <a:p>
            <a:r>
              <a:rPr lang="sv-SE" sz="1800" dirty="0"/>
              <a:t>Höganäs Saltglaserat (1835)</a:t>
            </a:r>
          </a:p>
          <a:p>
            <a:r>
              <a:rPr lang="sv-SE" sz="1800" dirty="0"/>
              <a:t>Keramikens historia: KKAM </a:t>
            </a:r>
            <a:r>
              <a:rPr lang="sv-SE" sz="1800" dirty="0">
                <a:hlinkClick r:id="rId4"/>
              </a:rPr>
              <a:t>www.keramisktcenter.se</a:t>
            </a:r>
            <a:r>
              <a:rPr lang="sv-SE" sz="1800" dirty="0"/>
              <a:t>, </a:t>
            </a:r>
            <a:r>
              <a:rPr lang="sv-SE" sz="1800" dirty="0">
                <a:hlinkClick r:id="rId5"/>
              </a:rPr>
              <a:t>Hem - KKAM Höganäs</a:t>
            </a:r>
            <a:endParaRPr lang="sv-SE" sz="1100" dirty="0"/>
          </a:p>
          <a:p>
            <a:r>
              <a:rPr lang="sv-SE" sz="1800" dirty="0"/>
              <a:t>Kurser och prova på: Keramiskt center i Höganäs, Höganäs </a:t>
            </a:r>
            <a:r>
              <a:rPr lang="sv-SE" sz="1800" dirty="0" err="1"/>
              <a:t>Drejeri</a:t>
            </a:r>
            <a:r>
              <a:rPr lang="sv-SE" sz="1800" dirty="0"/>
              <a:t>, </a:t>
            </a:r>
            <a:r>
              <a:rPr lang="sv-SE" sz="1800" dirty="0" err="1"/>
              <a:t>Keramikverkstan</a:t>
            </a:r>
            <a:r>
              <a:rPr lang="sv-SE" sz="1800" dirty="0"/>
              <a:t> i Jonstorp, Lilla Kakelfabriken i Viken</a:t>
            </a:r>
            <a:endParaRPr lang="sv-SE" sz="2800" dirty="0"/>
          </a:p>
          <a:p>
            <a:endParaRPr lang="sv-SE" sz="2800" dirty="0"/>
          </a:p>
          <a:p>
            <a:endParaRPr lang="sv-SE" dirty="0"/>
          </a:p>
        </p:txBody>
      </p:sp>
      <p:pic>
        <p:nvPicPr>
          <p:cNvPr id="8" name="Bildobjekt 7" descr="En bild som visar kopp, bord, kaffe, inomhus&#10;&#10;Automatiskt genererad beskrivning">
            <a:extLst>
              <a:ext uri="{FF2B5EF4-FFF2-40B4-BE49-F238E27FC236}">
                <a16:creationId xmlns:a16="http://schemas.microsoft.com/office/drawing/2014/main" id="{DD995973-075E-4399-9BA3-86FD34E463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302" y="1237358"/>
            <a:ext cx="2725445" cy="395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2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3199"/>
            <a:ext cx="12192000" cy="1143000"/>
          </a:xfrm>
        </p:spPr>
        <p:txBody>
          <a:bodyPr anchor="ctr">
            <a:normAutofit/>
          </a:bodyPr>
          <a:lstStyle/>
          <a:p>
            <a:pPr algn="ctr"/>
            <a:r>
              <a:rPr lang="sv-SE" b="1" dirty="0"/>
              <a:t>För barnfamiljer 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304799" y="984850"/>
            <a:ext cx="6696075" cy="4888299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sv-SE" sz="1600" dirty="0"/>
              <a:t>Höganäs Sportcenter</a:t>
            </a:r>
          </a:p>
          <a:p>
            <a:pPr>
              <a:lnSpc>
                <a:spcPct val="90000"/>
              </a:lnSpc>
            </a:pPr>
            <a:r>
              <a:rPr lang="sv-SE" sz="1600" dirty="0"/>
              <a:t>Bamses Läsrum </a:t>
            </a:r>
          </a:p>
          <a:p>
            <a:pPr>
              <a:lnSpc>
                <a:spcPct val="90000"/>
              </a:lnSpc>
            </a:pPr>
            <a:r>
              <a:rPr lang="sv-SE" sz="1600" dirty="0" err="1"/>
              <a:t>Pannkaksladan</a:t>
            </a:r>
            <a:r>
              <a:rPr lang="sv-SE" sz="1600" dirty="0"/>
              <a:t>, många djur, hinderbana </a:t>
            </a:r>
            <a:r>
              <a:rPr lang="sv-SE" sz="1600" dirty="0" err="1"/>
              <a:t>etc</a:t>
            </a:r>
            <a:endParaRPr lang="sv-SE" sz="1600" dirty="0"/>
          </a:p>
          <a:p>
            <a:pPr>
              <a:lnSpc>
                <a:spcPct val="90000"/>
              </a:lnSpc>
            </a:pPr>
            <a:r>
              <a:rPr lang="sv-SE" sz="1600" dirty="0"/>
              <a:t>Sveriges Cirkusmuseum</a:t>
            </a:r>
          </a:p>
          <a:p>
            <a:pPr>
              <a:lnSpc>
                <a:spcPct val="90000"/>
              </a:lnSpc>
            </a:pPr>
            <a:r>
              <a:rPr lang="sv-SE" sz="1600" dirty="0"/>
              <a:t>Naturum Kullaberg, aktiviteter och klappakvarier</a:t>
            </a:r>
          </a:p>
          <a:p>
            <a:pPr>
              <a:lnSpc>
                <a:spcPct val="90000"/>
              </a:lnSpc>
            </a:pPr>
            <a:r>
              <a:rPr lang="sv-SE" sz="1600" dirty="0"/>
              <a:t>Grottor på Kullaberg</a:t>
            </a:r>
          </a:p>
          <a:p>
            <a:pPr>
              <a:lnSpc>
                <a:spcPct val="90000"/>
              </a:lnSpc>
            </a:pPr>
            <a:r>
              <a:rPr lang="sv-SE" sz="1600" dirty="0"/>
              <a:t>Skateparken i Höganäs</a:t>
            </a:r>
          </a:p>
          <a:p>
            <a:pPr>
              <a:lnSpc>
                <a:spcPct val="90000"/>
              </a:lnSpc>
            </a:pPr>
            <a:r>
              <a:rPr lang="sv-SE" sz="1600" dirty="0"/>
              <a:t>Lekplatser ca 40 </a:t>
            </a:r>
            <a:r>
              <a:rPr lang="sv-SE" sz="1600" dirty="0" err="1"/>
              <a:t>st</a:t>
            </a:r>
            <a:r>
              <a:rPr lang="sv-SE" sz="1600" dirty="0"/>
              <a:t> (www.hoganas.se) </a:t>
            </a:r>
            <a:r>
              <a:rPr lang="sv-SE" sz="1600" dirty="0" err="1"/>
              <a:t>bl</a:t>
            </a:r>
            <a:r>
              <a:rPr lang="sv-SE" sz="1600" dirty="0"/>
              <a:t> a vid Kvickbadet i Höganäs och aktivitetsstråket.</a:t>
            </a:r>
          </a:p>
          <a:p>
            <a:pPr>
              <a:lnSpc>
                <a:spcPct val="90000"/>
              </a:lnSpc>
            </a:pPr>
            <a:r>
              <a:rPr lang="sv-SE" sz="1600" dirty="0"/>
              <a:t>Barnvänliga badstränder: Kvickbadet, Vikens Havsbad, Farhultsbaden, barnbassäng i Mölle, bassängen vid </a:t>
            </a:r>
            <a:r>
              <a:rPr lang="sv-SE" sz="1600" dirty="0" err="1"/>
              <a:t>Klötet</a:t>
            </a:r>
            <a:r>
              <a:rPr lang="sv-SE" sz="1600" dirty="0"/>
              <a:t> i Arild. </a:t>
            </a:r>
          </a:p>
          <a:p>
            <a:pPr>
              <a:lnSpc>
                <a:spcPct val="90000"/>
              </a:lnSpc>
            </a:pPr>
            <a:r>
              <a:rPr lang="sv-SE" sz="1600" dirty="0"/>
              <a:t>Sommarlovs-/höstlovsprogrammet</a:t>
            </a:r>
          </a:p>
          <a:p>
            <a:pPr>
              <a:lnSpc>
                <a:spcPct val="90000"/>
              </a:lnSpc>
            </a:pPr>
            <a:r>
              <a:rPr lang="sv-SE" sz="1600" dirty="0"/>
              <a:t>Skulpturkurs och drejningskurs för barn Keramiskt center </a:t>
            </a:r>
          </a:p>
          <a:p>
            <a:pPr>
              <a:lnSpc>
                <a:spcPct val="90000"/>
              </a:lnSpc>
            </a:pPr>
            <a:r>
              <a:rPr lang="sv-SE" sz="1600" dirty="0"/>
              <a:t>Helsingborg: </a:t>
            </a:r>
            <a:r>
              <a:rPr lang="sv-SE" sz="1600" dirty="0" err="1"/>
              <a:t>Tropikariet</a:t>
            </a:r>
            <a:r>
              <a:rPr lang="sv-SE" sz="1600" dirty="0"/>
              <a:t>, </a:t>
            </a:r>
            <a:r>
              <a:rPr lang="sv-SE" sz="1600" dirty="0" err="1"/>
              <a:t>Toy</a:t>
            </a:r>
            <a:r>
              <a:rPr lang="sv-SE" sz="1600" dirty="0"/>
              <a:t> World, Helsingborgs djurpark, Fredriksdal, Busfabriken, </a:t>
            </a:r>
            <a:r>
              <a:rPr lang="sv-SE" sz="1600" dirty="0" err="1"/>
              <a:t>Leo’s</a:t>
            </a:r>
            <a:r>
              <a:rPr lang="sv-SE" sz="1600" dirty="0"/>
              <a:t> </a:t>
            </a:r>
            <a:r>
              <a:rPr lang="sv-SE" sz="1600" dirty="0" err="1"/>
              <a:t>Lekland</a:t>
            </a:r>
            <a:r>
              <a:rPr lang="sv-SE" sz="1600" dirty="0"/>
              <a:t>, </a:t>
            </a:r>
            <a:r>
              <a:rPr lang="sv-SE" sz="1600" dirty="0" err="1"/>
              <a:t>jumpjard</a:t>
            </a:r>
            <a:endParaRPr lang="sv-SE" sz="1600" dirty="0"/>
          </a:p>
          <a:p>
            <a:pPr>
              <a:lnSpc>
                <a:spcPct val="90000"/>
              </a:lnSpc>
            </a:pPr>
            <a:r>
              <a:rPr lang="sv-SE" sz="1600" dirty="0"/>
              <a:t>Ängelholm: Järnvägsmuseet, Hembygdsparken + </a:t>
            </a:r>
            <a:r>
              <a:rPr lang="sv-SE" sz="1600" dirty="0" err="1"/>
              <a:t>Upzone</a:t>
            </a:r>
            <a:endParaRPr lang="sv-SE" sz="1600" dirty="0"/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7C717CB5-CDED-4F94-B75F-FF7C2412CC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49"/>
          <a:stretch/>
        </p:blipFill>
        <p:spPr>
          <a:xfrm>
            <a:off x="7223927" y="1237865"/>
            <a:ext cx="4038600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3637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7" descr="En bild som visar gräs, utomhus, natur, växt&#10;&#10;Automatiskt genererad beskrivning">
            <a:extLst>
              <a:ext uri="{FF2B5EF4-FFF2-40B4-BE49-F238E27FC236}">
                <a16:creationId xmlns:a16="http://schemas.microsoft.com/office/drawing/2014/main" id="{CD4649D1-0D26-3BD5-39C5-5CEC175637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7000"/>
                    </a14:imgEffect>
                  </a14:imgLayer>
                </a14:imgProps>
              </a:ext>
            </a:extLst>
          </a:blip>
          <a:srcRect t="8345" b="26264"/>
          <a:stretch/>
        </p:blipFill>
        <p:spPr>
          <a:xfrm>
            <a:off x="0" y="12431"/>
            <a:ext cx="12192000" cy="5971309"/>
          </a:xfrm>
          <a:prstGeom prst="rect">
            <a:avLst/>
          </a:prstGeom>
        </p:spPr>
      </p:pic>
      <p:pic>
        <p:nvPicPr>
          <p:cNvPr id="5" name="Bildobjekt 4" descr="En bild som visar text, clipart, bordsservis, kärl&#10;&#10;Automatiskt genererad beskrivning">
            <a:extLst>
              <a:ext uri="{FF2B5EF4-FFF2-40B4-BE49-F238E27FC236}">
                <a16:creationId xmlns:a16="http://schemas.microsoft.com/office/drawing/2014/main" id="{293A584C-5FF7-5415-A0FF-F40E4DF6AA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3985" y="4572233"/>
            <a:ext cx="2018591" cy="1199918"/>
          </a:xfrm>
          <a:prstGeom prst="rect">
            <a:avLst/>
          </a:prstGeom>
        </p:spPr>
      </p:pic>
      <p:sp>
        <p:nvSpPr>
          <p:cNvPr id="2" name="textruta 1">
            <a:extLst>
              <a:ext uri="{FF2B5EF4-FFF2-40B4-BE49-F238E27FC236}">
                <a16:creationId xmlns:a16="http://schemas.microsoft.com/office/drawing/2014/main" id="{3DA78879-9BCA-2993-6BA7-9422D38461C7}"/>
              </a:ext>
            </a:extLst>
          </p:cNvPr>
          <p:cNvSpPr txBox="1"/>
          <p:nvPr/>
        </p:nvSpPr>
        <p:spPr>
          <a:xfrm>
            <a:off x="817179" y="3676845"/>
            <a:ext cx="251507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055BFC5A-4010-ABB7-13C9-1F27D494D52B}"/>
              </a:ext>
            </a:extLst>
          </p:cNvPr>
          <p:cNvSpPr/>
          <p:nvPr/>
        </p:nvSpPr>
        <p:spPr>
          <a:xfrm>
            <a:off x="1" y="12431"/>
            <a:ext cx="12191999" cy="5791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v-SE">
              <a:solidFill>
                <a:schemeClr val="tx1"/>
              </a:solidFill>
            </a:endParaRPr>
          </a:p>
          <a:p>
            <a:endParaRPr lang="sv-SE">
              <a:solidFill>
                <a:schemeClr val="tx1"/>
              </a:solidFill>
            </a:endParaRP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93B36EBE-0E02-27B0-5059-B426FB1526EB}"/>
              </a:ext>
            </a:extLst>
          </p:cNvPr>
          <p:cNvSpPr txBox="1"/>
          <p:nvPr/>
        </p:nvSpPr>
        <p:spPr>
          <a:xfrm>
            <a:off x="-2" y="71172"/>
            <a:ext cx="121919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2400" b="1" dirty="0">
                <a:solidFill>
                  <a:schemeClr val="bg1"/>
                </a:solidFill>
              </a:rPr>
              <a:t>Destinationskunskap</a:t>
            </a:r>
            <a:r>
              <a:rPr lang="sv-SE" sz="2000" b="1" dirty="0">
                <a:solidFill>
                  <a:schemeClr val="bg1"/>
                </a:solidFill>
              </a:rPr>
              <a:t> 2024</a:t>
            </a:r>
          </a:p>
        </p:txBody>
      </p:sp>
      <p:sp>
        <p:nvSpPr>
          <p:cNvPr id="7" name="Platshållare för innehåll 2">
            <a:extLst>
              <a:ext uri="{FF2B5EF4-FFF2-40B4-BE49-F238E27FC236}">
                <a16:creationId xmlns:a16="http://schemas.microsoft.com/office/drawing/2014/main" id="{B792CFA9-93CF-40C7-32A2-99C7904AB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260" y="1760768"/>
            <a:ext cx="5484512" cy="221688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sv-SE" sz="2400" dirty="0">
                <a:solidFill>
                  <a:schemeClr val="bg1"/>
                </a:solidFill>
                <a:latin typeface="Century Gothic"/>
              </a:rPr>
              <a:t>Frågor?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sv-SE" sz="2400" dirty="0">
                <a:solidFill>
                  <a:schemeClr val="bg1"/>
                </a:solidFill>
                <a:latin typeface="Century Gothic"/>
              </a:rPr>
              <a:t>Kontakta oss på visit@hoganas.se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sv-SE" sz="2400" dirty="0">
                <a:solidFill>
                  <a:schemeClr val="bg1"/>
                </a:solidFill>
                <a:latin typeface="Century Gothic"/>
              </a:rPr>
              <a:t>Josefine Marklund 072-4691078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sv-SE" sz="2400" dirty="0">
                <a:solidFill>
                  <a:schemeClr val="bg1"/>
                </a:solidFill>
                <a:latin typeface="Century Gothic"/>
              </a:rPr>
              <a:t>Linus Svensson 073-4357148 </a:t>
            </a:r>
            <a:endParaRPr lang="sv-SE" sz="24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19127F72-C093-4E58-07E6-233B3C452663}"/>
              </a:ext>
            </a:extLst>
          </p:cNvPr>
          <p:cNvSpPr txBox="1"/>
          <p:nvPr/>
        </p:nvSpPr>
        <p:spPr>
          <a:xfrm>
            <a:off x="6301691" y="1707075"/>
            <a:ext cx="5484511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>
                <a:solidFill>
                  <a:schemeClr val="bg1"/>
                </a:solidFill>
                <a:latin typeface="Century Gothic"/>
              </a:rPr>
              <a:t>Länkar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400" dirty="0">
                <a:solidFill>
                  <a:schemeClr val="bg1"/>
                </a:solidFill>
                <a:latin typeface="Century Gothic"/>
              </a:rPr>
              <a:t>Facebook: @kullahalvoncom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400" dirty="0" err="1">
                <a:solidFill>
                  <a:schemeClr val="bg1"/>
                </a:solidFill>
                <a:latin typeface="Century Gothic"/>
              </a:rPr>
              <a:t>Instagram</a:t>
            </a:r>
            <a:r>
              <a:rPr lang="sv-SE" sz="2400" dirty="0">
                <a:solidFill>
                  <a:schemeClr val="bg1"/>
                </a:solidFill>
                <a:latin typeface="Century Gothic"/>
              </a:rPr>
              <a:t>: @kullahalvoncom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v-SE" sz="2400" dirty="0">
                <a:solidFill>
                  <a:schemeClr val="bg1"/>
                </a:solidFill>
                <a:latin typeface="Century Gothic"/>
              </a:rPr>
              <a:t>Hemsidan: www.kullahalvon.com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sv-S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953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054225" y="44523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sv-SE" sz="4000" dirty="0"/>
              <a:t>Vart kan man hitta info?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half" idx="2"/>
          </p:nvPr>
        </p:nvSpPr>
        <p:spPr>
          <a:xfrm>
            <a:off x="1459174" y="1638527"/>
            <a:ext cx="3003770" cy="32950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sv-SE" sz="2000" b="1" dirty="0">
                <a:latin typeface="+mj-lt"/>
              </a:rPr>
              <a:t>8 Turistinformationer</a:t>
            </a:r>
          </a:p>
          <a:p>
            <a:r>
              <a:rPr lang="sv-SE" sz="1800" dirty="0"/>
              <a:t>Hotell Kullaberg </a:t>
            </a:r>
          </a:p>
          <a:p>
            <a:r>
              <a:rPr lang="sv-SE" sz="1800" dirty="0"/>
              <a:t>Höganäs Bibliotek </a:t>
            </a:r>
          </a:p>
          <a:p>
            <a:r>
              <a:rPr lang="sv-SE" sz="1800" dirty="0"/>
              <a:t>Krapperups kaffestuga</a:t>
            </a:r>
          </a:p>
          <a:p>
            <a:r>
              <a:rPr lang="sv-SE" sz="1800" dirty="0"/>
              <a:t>Naturum Kullaberg</a:t>
            </a:r>
          </a:p>
          <a:p>
            <a:r>
              <a:rPr lang="sv-SE" sz="1800" dirty="0"/>
              <a:t>Rusthållargården</a:t>
            </a:r>
          </a:p>
          <a:p>
            <a:r>
              <a:rPr lang="sv-SE" sz="1800" dirty="0"/>
              <a:t>Vikentomater</a:t>
            </a:r>
          </a:p>
          <a:p>
            <a:r>
              <a:rPr lang="sv-SE" sz="1800" dirty="0"/>
              <a:t>First Camp Mölle</a:t>
            </a:r>
            <a:endParaRPr lang="sv-SE" sz="1800" dirty="0">
              <a:cs typeface="Calibri"/>
            </a:endParaRPr>
          </a:p>
          <a:p>
            <a:endParaRPr lang="sv-SE" sz="2000" dirty="0">
              <a:latin typeface="Century Gothic" pitchFamily="34" charset="0"/>
            </a:endParaRPr>
          </a:p>
          <a:p>
            <a:endParaRPr lang="sv-SE" dirty="0"/>
          </a:p>
        </p:txBody>
      </p:sp>
      <p:sp>
        <p:nvSpPr>
          <p:cNvPr id="7" name="Platshållare för innehåll 6"/>
          <p:cNvSpPr>
            <a:spLocks noGrp="1"/>
          </p:cNvSpPr>
          <p:nvPr>
            <p:ph sz="quarter" idx="4"/>
          </p:nvPr>
        </p:nvSpPr>
        <p:spPr>
          <a:xfrm>
            <a:off x="5518768" y="1628801"/>
            <a:ext cx="4074803" cy="44973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sv-SE" sz="2000" b="1" dirty="0">
                <a:latin typeface="+mj-lt"/>
              </a:rPr>
              <a:t>Rullande turistbyrå</a:t>
            </a:r>
          </a:p>
          <a:p>
            <a:r>
              <a:rPr lang="sv-SE" sz="1800" dirty="0"/>
              <a:t>Mellan vecka 26-32. </a:t>
            </a:r>
          </a:p>
          <a:p>
            <a:r>
              <a:rPr lang="sv-SE" sz="1800" dirty="0"/>
              <a:t>Varje dag</a:t>
            </a:r>
          </a:p>
          <a:p>
            <a:r>
              <a:rPr lang="sv-SE" sz="1800" dirty="0"/>
              <a:t>Oftast på Stora parkeringen Kullaberg</a:t>
            </a:r>
          </a:p>
          <a:p>
            <a:pPr marL="0" indent="0" algn="ctr">
              <a:buNone/>
            </a:pPr>
            <a:endParaRPr lang="sv-SE" sz="1800" dirty="0"/>
          </a:p>
          <a:p>
            <a:pPr marL="0" indent="0">
              <a:buNone/>
            </a:pPr>
            <a:r>
              <a:rPr lang="sv-SE" sz="2000" b="1" dirty="0">
                <a:latin typeface="+mj-lt"/>
              </a:rPr>
              <a:t>Digitalt</a:t>
            </a:r>
          </a:p>
          <a:p>
            <a:r>
              <a:rPr lang="sv-SE" sz="1800" dirty="0" err="1"/>
              <a:t>Instagram</a:t>
            </a:r>
            <a:r>
              <a:rPr lang="sv-SE" sz="1800" dirty="0"/>
              <a:t>: @kullahalvoncom</a:t>
            </a:r>
          </a:p>
          <a:p>
            <a:r>
              <a:rPr lang="sv-SE" sz="1800" dirty="0"/>
              <a:t>Facebook: @kullahalvoncom</a:t>
            </a:r>
          </a:p>
          <a:p>
            <a:r>
              <a:rPr lang="sv-SE" sz="1800" dirty="0"/>
              <a:t>Hemsida: </a:t>
            </a:r>
            <a:r>
              <a:rPr lang="sv-SE" sz="1800" dirty="0">
                <a:hlinkClick r:id="rId3"/>
              </a:rPr>
              <a:t>www.kullahalvon.com</a:t>
            </a:r>
            <a:r>
              <a:rPr lang="sv-SE" sz="1800" dirty="0"/>
              <a:t>   </a:t>
            </a:r>
          </a:p>
          <a:p>
            <a:r>
              <a:rPr lang="sv-SE" sz="1800" dirty="0"/>
              <a:t>Telefon: 042 – 33 71 00</a:t>
            </a:r>
          </a:p>
          <a:p>
            <a:endParaRPr lang="sv-SE" dirty="0"/>
          </a:p>
        </p:txBody>
      </p:sp>
      <p:pic>
        <p:nvPicPr>
          <p:cNvPr id="6" name="Bildobjekt 5" descr="Pi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38800" y="631532"/>
            <a:ext cx="770401" cy="77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90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559496" y="404664"/>
            <a:ext cx="8229600" cy="1143000"/>
          </a:xfrm>
        </p:spPr>
        <p:txBody>
          <a:bodyPr>
            <a:normAutofit/>
          </a:bodyPr>
          <a:lstStyle/>
          <a:p>
            <a:r>
              <a:rPr lang="sv-SE" sz="4000" dirty="0"/>
              <a:t>BROSCHYRER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559496" y="1473102"/>
            <a:ext cx="4232666" cy="401181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sv-SE" sz="2100" b="1" dirty="0"/>
              <a:t>Besökskartan </a:t>
            </a:r>
            <a:r>
              <a:rPr lang="sv-SE" sz="2100" dirty="0"/>
              <a:t>(</a:t>
            </a:r>
            <a:r>
              <a:rPr lang="sv-SE" sz="2100" dirty="0" err="1"/>
              <a:t>Sve</a:t>
            </a:r>
            <a:r>
              <a:rPr lang="sv-SE" sz="2100" dirty="0"/>
              <a:t> &amp; Eng)</a:t>
            </a:r>
            <a:endParaRPr lang="sv-SE" sz="2100" dirty="0">
              <a:cs typeface="Calibri"/>
            </a:endParaRPr>
          </a:p>
          <a:p>
            <a:r>
              <a:rPr lang="sv-SE" sz="2100" b="1" dirty="0"/>
              <a:t>Kullaleden</a:t>
            </a:r>
            <a:r>
              <a:rPr lang="sv-SE" sz="2100" dirty="0"/>
              <a:t> (</a:t>
            </a:r>
            <a:r>
              <a:rPr lang="sv-SE" sz="2100" dirty="0" err="1"/>
              <a:t>Sve</a:t>
            </a:r>
            <a:r>
              <a:rPr lang="sv-SE" sz="2100" dirty="0"/>
              <a:t> &amp; Eng)</a:t>
            </a:r>
            <a:endParaRPr lang="sv-SE" sz="2100" dirty="0">
              <a:cs typeface="Calibri"/>
            </a:endParaRPr>
          </a:p>
          <a:p>
            <a:r>
              <a:rPr lang="sv-SE" sz="2100" b="1" dirty="0"/>
              <a:t>Magasinet Två Halvöar </a:t>
            </a:r>
            <a:r>
              <a:rPr lang="sv-SE" sz="2100" dirty="0"/>
              <a:t>(</a:t>
            </a:r>
            <a:r>
              <a:rPr lang="sv-SE" sz="2100" dirty="0" err="1"/>
              <a:t>Sve</a:t>
            </a:r>
            <a:r>
              <a:rPr lang="sv-SE" sz="2100" dirty="0"/>
              <a:t> &amp; Eng)</a:t>
            </a:r>
            <a:endParaRPr lang="sv-SE" sz="2100" dirty="0">
              <a:cs typeface="Calibri"/>
            </a:endParaRPr>
          </a:p>
          <a:p>
            <a:r>
              <a:rPr lang="sv-SE" sz="2100" b="1" dirty="0">
                <a:cs typeface="Calibri"/>
              </a:rPr>
              <a:t>Kattegattleden </a:t>
            </a:r>
            <a:r>
              <a:rPr lang="sv-SE" sz="2100" dirty="0"/>
              <a:t>(</a:t>
            </a:r>
            <a:r>
              <a:rPr lang="sv-SE" sz="2100" dirty="0" err="1"/>
              <a:t>Sve</a:t>
            </a:r>
            <a:r>
              <a:rPr lang="sv-SE" sz="2100" dirty="0"/>
              <a:t>, Ty, Eng)</a:t>
            </a:r>
          </a:p>
          <a:p>
            <a:r>
              <a:rPr lang="sv-SE" sz="2100" b="1" dirty="0"/>
              <a:t>Loppisguiden</a:t>
            </a:r>
            <a:r>
              <a:rPr lang="sv-SE" sz="2100" dirty="0"/>
              <a:t> (</a:t>
            </a:r>
            <a:r>
              <a:rPr lang="sv-SE" sz="2100" dirty="0" err="1"/>
              <a:t>Sve</a:t>
            </a:r>
            <a:r>
              <a:rPr lang="sv-SE" sz="2100" dirty="0"/>
              <a:t>)</a:t>
            </a:r>
          </a:p>
          <a:p>
            <a:pPr marL="0" indent="0">
              <a:buNone/>
            </a:pPr>
            <a:endParaRPr lang="sv-SE" sz="2100" dirty="0"/>
          </a:p>
          <a:p>
            <a:pPr marL="0" indent="0">
              <a:buNone/>
            </a:pPr>
            <a:r>
              <a:rPr lang="sv-SE" sz="2100" dirty="0"/>
              <a:t>Behöver ni material?</a:t>
            </a:r>
          </a:p>
          <a:p>
            <a:pPr marL="0" indent="0">
              <a:buNone/>
            </a:pPr>
            <a:r>
              <a:rPr lang="sv-SE" sz="2100" dirty="0"/>
              <a:t>Linus.svensson@hoganas.se</a:t>
            </a:r>
          </a:p>
          <a:p>
            <a:pPr marL="0" indent="0">
              <a:buNone/>
            </a:pPr>
            <a:br>
              <a:rPr lang="sv-SE" sz="1600" dirty="0">
                <a:latin typeface="Century Gothic" pitchFamily="34" charset="0"/>
              </a:rPr>
            </a:br>
            <a:endParaRPr lang="sv-SE" dirty="0">
              <a:latin typeface="Garamond" panose="02020404030301010803" pitchFamily="18" charset="0"/>
            </a:endParaRPr>
          </a:p>
          <a:p>
            <a:pPr marL="457200" lvl="1" indent="0">
              <a:buNone/>
            </a:pPr>
            <a:endParaRPr lang="sv-SE" dirty="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EB486460-7657-5D30-B4DC-2A67C8FB4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840" y="685485"/>
            <a:ext cx="3858163" cy="451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269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1"/>
          <p:cNvSpPr txBox="1">
            <a:spLocks/>
          </p:cNvSpPr>
          <p:nvPr/>
        </p:nvSpPr>
        <p:spPr>
          <a:xfrm>
            <a:off x="1981200" y="174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sv-SE" sz="4000" b="1" dirty="0"/>
              <a:t>Nyheter 2024</a:t>
            </a:r>
          </a:p>
        </p:txBody>
      </p:sp>
      <p:sp>
        <p:nvSpPr>
          <p:cNvPr id="3" name="Underrubrik 2"/>
          <p:cNvSpPr>
            <a:spLocks noGrp="1"/>
          </p:cNvSpPr>
          <p:nvPr>
            <p:ph sz="half" idx="1"/>
          </p:nvPr>
        </p:nvSpPr>
        <p:spPr>
          <a:xfrm>
            <a:off x="419100" y="1331914"/>
            <a:ext cx="5676900" cy="351631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  <a:defRPr/>
            </a:pPr>
            <a:r>
              <a:rPr lang="sv-SE" sz="2400" b="1" dirty="0"/>
              <a:t>Verksamheter</a:t>
            </a:r>
          </a:p>
          <a:p>
            <a:pPr>
              <a:defRPr/>
            </a:pPr>
            <a:r>
              <a:rPr lang="sv-SE" sz="2400" dirty="0"/>
              <a:t>Hotel Köpmans (Höganäs)</a:t>
            </a:r>
          </a:p>
          <a:p>
            <a:pPr>
              <a:defRPr/>
            </a:pPr>
            <a:r>
              <a:rPr lang="sv-SE" sz="2400" dirty="0"/>
              <a:t>Restaurang </a:t>
            </a:r>
            <a:r>
              <a:rPr lang="sv-SE" sz="2400" dirty="0" err="1"/>
              <a:t>Chako</a:t>
            </a:r>
            <a:r>
              <a:rPr lang="sv-SE" sz="2400" dirty="0"/>
              <a:t> (Höganäs)</a:t>
            </a:r>
          </a:p>
          <a:p>
            <a:pPr>
              <a:defRPr/>
            </a:pPr>
            <a:r>
              <a:rPr lang="sv-SE" sz="2400" dirty="0"/>
              <a:t>Butikskluster, The </a:t>
            </a:r>
            <a:r>
              <a:rPr lang="sv-SE" sz="2400" dirty="0" err="1"/>
              <a:t>Hub</a:t>
            </a:r>
            <a:r>
              <a:rPr lang="sv-SE" sz="2400" dirty="0"/>
              <a:t> (Höganäs)</a:t>
            </a:r>
          </a:p>
          <a:p>
            <a:pPr>
              <a:defRPr/>
            </a:pPr>
            <a:r>
              <a:rPr lang="sv-SE" sz="2400" dirty="0" err="1"/>
              <a:t>Poe`s</a:t>
            </a:r>
            <a:r>
              <a:rPr lang="sv-SE" sz="2400" dirty="0"/>
              <a:t> glass och Saluhallen (Salthallarna)</a:t>
            </a:r>
          </a:p>
          <a:p>
            <a:pPr>
              <a:defRPr/>
            </a:pPr>
            <a:r>
              <a:rPr lang="sv-SE" sz="2400" dirty="0" err="1"/>
              <a:t>Nyed</a:t>
            </a:r>
            <a:r>
              <a:rPr lang="sv-SE" sz="2400" dirty="0"/>
              <a:t> glass (Nyhamnsläge)</a:t>
            </a:r>
          </a:p>
          <a:p>
            <a:pPr>
              <a:defRPr/>
            </a:pPr>
            <a:r>
              <a:rPr lang="sv-SE" sz="2400" dirty="0"/>
              <a:t>Visit </a:t>
            </a:r>
            <a:r>
              <a:rPr lang="sv-SE" sz="2400" dirty="0" err="1"/>
              <a:t>Örestrand</a:t>
            </a:r>
            <a:r>
              <a:rPr lang="sv-SE" sz="2400" dirty="0"/>
              <a:t> (Gamla destination strandbaden) </a:t>
            </a:r>
          </a:p>
        </p:txBody>
      </p:sp>
      <p:sp>
        <p:nvSpPr>
          <p:cNvPr id="8" name="Underrubrik 2">
            <a:extLst>
              <a:ext uri="{FF2B5EF4-FFF2-40B4-BE49-F238E27FC236}">
                <a16:creationId xmlns:a16="http://schemas.microsoft.com/office/drawing/2014/main" id="{63ECA4CF-1219-AB92-3D6B-31CE5ED7E180}"/>
              </a:ext>
            </a:extLst>
          </p:cNvPr>
          <p:cNvSpPr txBox="1">
            <a:spLocks/>
          </p:cNvSpPr>
          <p:nvPr/>
        </p:nvSpPr>
        <p:spPr>
          <a:xfrm>
            <a:off x="6096000" y="1331914"/>
            <a:ext cx="6096000" cy="524837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sv-SE" sz="2400" b="1" dirty="0"/>
              <a:t>Övrigt</a:t>
            </a:r>
          </a:p>
          <a:p>
            <a:pPr>
              <a:defRPr/>
            </a:pPr>
            <a:r>
              <a:rPr lang="sv-SE" sz="2400" dirty="0" err="1"/>
              <a:t>Bildbank</a:t>
            </a:r>
            <a:r>
              <a:rPr lang="sv-SE" sz="2400" dirty="0"/>
              <a:t> för att ladda ner bilder</a:t>
            </a:r>
          </a:p>
          <a:p>
            <a:pPr>
              <a:defRPr/>
            </a:pPr>
            <a:r>
              <a:rPr lang="sv-SE" sz="2400" dirty="0"/>
              <a:t>El-cykeluthyrning i Mölle/Höganäs (Obs – start början/mitten juli)</a:t>
            </a:r>
            <a:endParaRPr lang="sv-SE" sz="2800" dirty="0"/>
          </a:p>
          <a:p>
            <a:pPr>
              <a:defRPr/>
            </a:pPr>
            <a:r>
              <a:rPr lang="sv-SE" sz="2400" dirty="0"/>
              <a:t>Kullahalvön guide på naturkartan.se</a:t>
            </a:r>
          </a:p>
          <a:p>
            <a:pPr>
              <a:defRPr/>
            </a:pPr>
            <a:r>
              <a:rPr lang="sv-SE" sz="2400" dirty="0"/>
              <a:t>Uncrowded.se – Pilotprojekt med Visit Skåne där vi mäter parkeringstillgänglighet på Kullaberg och gör prognoser</a:t>
            </a:r>
          </a:p>
          <a:p>
            <a:pPr>
              <a:defRPr/>
            </a:pP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1724810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sv-SE" b="1" dirty="0" err="1"/>
              <a:t>SommarEvenemang</a:t>
            </a:r>
            <a:endParaRPr lang="sv-SE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4"/>
          </p:nvPr>
        </p:nvSpPr>
        <p:spPr>
          <a:xfrm>
            <a:off x="504825" y="1346200"/>
            <a:ext cx="9015305" cy="33877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sz="1700" dirty="0"/>
              <a:t>Musik i Kullabygden, 30 juni – 7 juli</a:t>
            </a:r>
          </a:p>
          <a:p>
            <a:pPr>
              <a:lnSpc>
                <a:spcPct val="90000"/>
              </a:lnSpc>
            </a:pPr>
            <a:r>
              <a:rPr lang="sv-SE" sz="1700" dirty="0"/>
              <a:t>Blå Sommar, Blå Hallen  19-21 juli &amp; 26-28 juli </a:t>
            </a:r>
            <a:endParaRPr lang="sv-SE" sz="1700" dirty="0">
              <a:cs typeface="Calibri"/>
            </a:endParaRPr>
          </a:p>
          <a:p>
            <a:pPr>
              <a:lnSpc>
                <a:spcPct val="90000"/>
              </a:lnSpc>
            </a:pPr>
            <a:r>
              <a:rPr lang="sv-SE" sz="1700" dirty="0"/>
              <a:t>Bläsinge Gård konserter, 20 juli Staffan Hellstrand &amp; Dan Hyllander + 3 augusti Peter Johansson </a:t>
            </a:r>
          </a:p>
          <a:p>
            <a:pPr>
              <a:lnSpc>
                <a:spcPct val="90000"/>
              </a:lnSpc>
            </a:pPr>
            <a:r>
              <a:rPr lang="sv-SE" sz="1700" dirty="0"/>
              <a:t>Livemusik på Garage Bar och Höganäs Bryggeri hela sommaren </a:t>
            </a:r>
          </a:p>
          <a:p>
            <a:pPr>
              <a:lnSpc>
                <a:spcPct val="90000"/>
              </a:lnSpc>
            </a:pPr>
            <a:r>
              <a:rPr lang="sv-SE" sz="1700" dirty="0"/>
              <a:t>Kullahalvön blomstrar, 30 augusti – 1 september</a:t>
            </a:r>
          </a:p>
          <a:p>
            <a:pPr>
              <a:lnSpc>
                <a:spcPct val="90000"/>
              </a:lnSpc>
            </a:pPr>
            <a:r>
              <a:rPr lang="sv-SE" sz="1700" dirty="0"/>
              <a:t>KKAM utställning Jens Fänge</a:t>
            </a:r>
          </a:p>
          <a:p>
            <a:pPr>
              <a:lnSpc>
                <a:spcPct val="90000"/>
              </a:lnSpc>
            </a:pPr>
            <a:endParaRPr lang="sv-SE" sz="1700" dirty="0"/>
          </a:p>
          <a:p>
            <a:pPr>
              <a:lnSpc>
                <a:spcPct val="90000"/>
              </a:lnSpc>
            </a:pPr>
            <a:endParaRPr lang="sv-SE" sz="1700" dirty="0"/>
          </a:p>
          <a:p>
            <a:pPr>
              <a:lnSpc>
                <a:spcPct val="90000"/>
              </a:lnSpc>
            </a:pPr>
            <a:endParaRPr lang="sv-SE" sz="1700" dirty="0"/>
          </a:p>
          <a:p>
            <a:pPr>
              <a:lnSpc>
                <a:spcPct val="90000"/>
              </a:lnSpc>
            </a:pPr>
            <a:endParaRPr lang="sv-SE" sz="1700" dirty="0"/>
          </a:p>
        </p:txBody>
      </p:sp>
    </p:spTree>
    <p:extLst>
      <p:ext uri="{BB962C8B-B14F-4D97-AF65-F5344CB8AC3E}">
        <p14:creationId xmlns:p14="http://schemas.microsoft.com/office/powerpoint/2010/main" val="446323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593E6CD-42F9-436D-8F31-FA4393AB1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2" y="150813"/>
            <a:ext cx="11496675" cy="1143000"/>
          </a:xfrm>
        </p:spPr>
        <p:txBody>
          <a:bodyPr>
            <a:normAutofit fontScale="90000"/>
          </a:bodyPr>
          <a:lstStyle/>
          <a:p>
            <a:r>
              <a:rPr lang="sv-SE" b="1" dirty="0"/>
              <a:t>Viken, Lerberget, </a:t>
            </a:r>
            <a:r>
              <a:rPr lang="sv-SE" b="1" dirty="0" err="1"/>
              <a:t>Ingelsträde</a:t>
            </a:r>
            <a:r>
              <a:rPr lang="sv-SE" b="1" dirty="0"/>
              <a:t> &amp; </a:t>
            </a:r>
            <a:r>
              <a:rPr lang="sv-SE" b="1" dirty="0" err="1"/>
              <a:t>Mjöhult</a:t>
            </a:r>
            <a:endParaRPr lang="sv-SE" b="1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FDF95EB-061D-4853-905E-C7FAFDF4B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99" y="1416051"/>
            <a:ext cx="4879865" cy="452754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sv-SE" b="1" dirty="0">
                <a:latin typeface="Century Gothic"/>
              </a:rPr>
              <a:t>Mat och dryck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MAVI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Hamnplan 9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Galleri Viken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Conditori Öresund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 panose="020B0502020202020204" pitchFamily="34" charset="0"/>
              </a:rPr>
              <a:t>Cecilias </a:t>
            </a:r>
            <a:r>
              <a:rPr lang="sv-SE" sz="1600" dirty="0" err="1">
                <a:latin typeface="Century Gothic" panose="020B0502020202020204" pitchFamily="34" charset="0"/>
              </a:rPr>
              <a:t>Fromagerie</a:t>
            </a:r>
            <a:r>
              <a:rPr lang="sv-SE" sz="1600" dirty="0">
                <a:latin typeface="Century Gothic" panose="020B0502020202020204" pitchFamily="34" charset="0"/>
              </a:rPr>
              <a:t> 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Strandsidan 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Vikentomater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Larsviken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Skogsbrynet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La </a:t>
            </a:r>
            <a:r>
              <a:rPr lang="sv-SE" sz="1600" dirty="0" err="1">
                <a:latin typeface="Century Gothic"/>
              </a:rPr>
              <a:t>Maison</a:t>
            </a:r>
            <a:r>
              <a:rPr lang="sv-SE" sz="1600" dirty="0">
                <a:latin typeface="Century Gothic"/>
              </a:rPr>
              <a:t> </a:t>
            </a:r>
            <a:r>
              <a:rPr lang="sv-SE" sz="1600" dirty="0" err="1">
                <a:latin typeface="Century Gothic"/>
              </a:rPr>
              <a:t>Francaise</a:t>
            </a:r>
            <a:endParaRPr lang="sv-SE" sz="1600" dirty="0">
              <a:latin typeface="Century Gothic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Kullamust </a:t>
            </a:r>
          </a:p>
          <a:p>
            <a:pPr>
              <a:buFont typeface="Wingdings" panose="05000000000000000000" pitchFamily="2" charset="2"/>
              <a:buChar char="Ø"/>
            </a:pPr>
            <a:endParaRPr lang="sv-SE" sz="1600" dirty="0">
              <a:latin typeface="Century Gothic"/>
            </a:endParaRP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321371D2-3BD0-4099-B8EB-F7709F6B071D}"/>
              </a:ext>
            </a:extLst>
          </p:cNvPr>
          <p:cNvSpPr txBox="1"/>
          <p:nvPr/>
        </p:nvSpPr>
        <p:spPr>
          <a:xfrm>
            <a:off x="8035544" y="1433945"/>
            <a:ext cx="3938598" cy="276998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v-SE" sz="3000" b="1" dirty="0">
                <a:latin typeface="Century Gothic"/>
              </a:rPr>
              <a:t>Se &amp; göra 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Helsingborgs golfbana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Paul </a:t>
            </a:r>
            <a:r>
              <a:rPr lang="sv-SE" sz="1600" dirty="0" err="1">
                <a:latin typeface="Century Gothic"/>
              </a:rPr>
              <a:t>Jönska</a:t>
            </a:r>
            <a:r>
              <a:rPr lang="sv-SE" sz="1600" dirty="0">
                <a:latin typeface="Century Gothic"/>
              </a:rPr>
              <a:t> Gården 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Vikens Sjöfartsmuseum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Lerbergets hamn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Långa fina sandstränder och bryggor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Banvallen </a:t>
            </a:r>
            <a:r>
              <a:rPr lang="sv-SE" sz="1600" dirty="0" err="1">
                <a:latin typeface="Century Gothic"/>
              </a:rPr>
              <a:t>Mjöhult</a:t>
            </a:r>
            <a:r>
              <a:rPr lang="sv-SE" sz="1600" dirty="0">
                <a:latin typeface="Century Gothic"/>
              </a:rPr>
              <a:t> – Höganäs - Mölle</a:t>
            </a:r>
          </a:p>
          <a:p>
            <a:endParaRPr lang="sv-SE" sz="1600" dirty="0">
              <a:latin typeface="Century Gothic"/>
            </a:endParaRP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6A0B384E-17B0-BD0D-4F09-D98251B811A0}"/>
              </a:ext>
            </a:extLst>
          </p:cNvPr>
          <p:cNvSpPr txBox="1">
            <a:spLocks/>
          </p:cNvSpPr>
          <p:nvPr/>
        </p:nvSpPr>
        <p:spPr>
          <a:xfrm>
            <a:off x="4262859" y="1433945"/>
            <a:ext cx="3772685" cy="45275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b="1" dirty="0">
                <a:latin typeface="Century Gothic"/>
              </a:rPr>
              <a:t>Boende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MAVI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Lyckås gård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Brännans gård 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Vikens B&amp;B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Lerbergsgården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Lerbergets camping</a:t>
            </a:r>
          </a:p>
        </p:txBody>
      </p:sp>
    </p:spTree>
    <p:extLst>
      <p:ext uri="{BB962C8B-B14F-4D97-AF65-F5344CB8AC3E}">
        <p14:creationId xmlns:p14="http://schemas.microsoft.com/office/powerpoint/2010/main" val="4114889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593E6CD-42F9-436D-8F31-FA4393AB1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2" y="150813"/>
            <a:ext cx="11496675" cy="1143000"/>
          </a:xfrm>
        </p:spPr>
        <p:txBody>
          <a:bodyPr>
            <a:normAutofit/>
          </a:bodyPr>
          <a:lstStyle/>
          <a:p>
            <a:pPr algn="ctr"/>
            <a:r>
              <a:rPr lang="sv-SE" sz="4400" dirty="0">
                <a:latin typeface="Century Gothic"/>
              </a:rPr>
              <a:t>Höganäs</a:t>
            </a:r>
            <a:r>
              <a:rPr lang="sv-SE" b="1" dirty="0">
                <a:latin typeface="Century Gothic"/>
              </a:rPr>
              <a:t> </a:t>
            </a:r>
            <a:endParaRPr lang="sv-SE" b="1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FDF95EB-061D-4853-905E-C7FAFDF4B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99" y="1416051"/>
            <a:ext cx="4224701" cy="452754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sv-SE" b="1" dirty="0">
                <a:latin typeface="Century Gothic"/>
              </a:rPr>
              <a:t>Mat och dryck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Höganäs hamnkrog, Restaurang Bryggan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TOKIO, Curry </a:t>
            </a:r>
            <a:r>
              <a:rPr lang="sv-SE" sz="1600" dirty="0" err="1">
                <a:latin typeface="Century Gothic"/>
              </a:rPr>
              <a:t>Nam</a:t>
            </a:r>
            <a:r>
              <a:rPr lang="sv-SE" sz="1600" dirty="0">
                <a:latin typeface="Century Gothic"/>
              </a:rPr>
              <a:t> </a:t>
            </a:r>
            <a:r>
              <a:rPr lang="sv-SE" sz="1600" dirty="0" err="1">
                <a:latin typeface="Century Gothic"/>
              </a:rPr>
              <a:t>Nam</a:t>
            </a:r>
            <a:r>
              <a:rPr lang="sv-SE" sz="1600" dirty="0">
                <a:latin typeface="Century Gothic"/>
              </a:rPr>
              <a:t>, Taiwan, Café Bistro, Ciabatta, </a:t>
            </a:r>
            <a:r>
              <a:rPr lang="sv-SE" sz="1600" dirty="0" err="1">
                <a:latin typeface="Century Gothic"/>
              </a:rPr>
              <a:t>Chako</a:t>
            </a:r>
            <a:r>
              <a:rPr lang="sv-SE" sz="1600" dirty="0">
                <a:latin typeface="Century Gothic"/>
              </a:rPr>
              <a:t> 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Garage Bar, Höganäs Bryggeri, Vanilj och Choklad, Saluhallen, Köpmans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Kakboden, </a:t>
            </a:r>
            <a:r>
              <a:rPr lang="sv-SE" sz="1600" dirty="0" err="1">
                <a:latin typeface="Century Gothic"/>
              </a:rPr>
              <a:t>Shakespear</a:t>
            </a:r>
            <a:r>
              <a:rPr lang="sv-SE" sz="1600" dirty="0">
                <a:latin typeface="Century Gothic"/>
              </a:rPr>
              <a:t>, </a:t>
            </a:r>
            <a:r>
              <a:rPr lang="sv-SE" sz="1600" dirty="0" err="1">
                <a:latin typeface="Century Gothic"/>
              </a:rPr>
              <a:t>Padelbaren</a:t>
            </a:r>
            <a:endParaRPr lang="sv-SE" sz="1600" dirty="0">
              <a:latin typeface="Century Gothic"/>
            </a:endParaRPr>
          </a:p>
          <a:p>
            <a:pPr>
              <a:buFont typeface="Wingdings" panose="05000000000000000000" pitchFamily="2" charset="2"/>
              <a:buChar char="Ø"/>
            </a:pPr>
            <a:endParaRPr lang="sv-SE" sz="1600" dirty="0">
              <a:latin typeface="Century Gothic"/>
            </a:endParaRP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321371D2-3BD0-4099-B8EB-F7709F6B071D}"/>
              </a:ext>
            </a:extLst>
          </p:cNvPr>
          <p:cNvSpPr txBox="1"/>
          <p:nvPr/>
        </p:nvSpPr>
        <p:spPr>
          <a:xfrm>
            <a:off x="8035544" y="1433945"/>
            <a:ext cx="3938598" cy="32624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v-SE" sz="3000" b="1" dirty="0">
                <a:latin typeface="Century Gothic"/>
              </a:rPr>
              <a:t>Se &amp; göra 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Salthallarna Shopping, mat och dryck, keramik och konst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Kvickbadet – lång brygga, lekplats, grillar, restauranger, minigolf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Handelsplats Bruket – Shopping, Café, Keramiskt center,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 err="1">
                <a:latin typeface="Century Gothic"/>
              </a:rPr>
              <a:t>Pannkaksladan</a:t>
            </a:r>
            <a:endParaRPr lang="sv-SE" sz="1600" dirty="0">
              <a:latin typeface="Century Gothic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Höganäs museum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Blå Hallen 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 err="1">
                <a:latin typeface="Century Gothic"/>
              </a:rPr>
              <a:t>Padelhallen</a:t>
            </a:r>
            <a:endParaRPr lang="sv-SE" sz="1600" dirty="0">
              <a:latin typeface="Century Gothic"/>
            </a:endParaRPr>
          </a:p>
          <a:p>
            <a:endParaRPr lang="sv-SE" sz="1600" dirty="0">
              <a:latin typeface="Century Gothic"/>
            </a:endParaRP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6A0B384E-17B0-BD0D-4F09-D98251B811A0}"/>
              </a:ext>
            </a:extLst>
          </p:cNvPr>
          <p:cNvSpPr txBox="1">
            <a:spLocks/>
          </p:cNvSpPr>
          <p:nvPr/>
        </p:nvSpPr>
        <p:spPr>
          <a:xfrm>
            <a:off x="4262859" y="1433945"/>
            <a:ext cx="3772685" cy="45275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b="1" dirty="0">
                <a:latin typeface="Century Gothic"/>
              </a:rPr>
              <a:t>Boende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Köpmans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Fridas hotell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Fröken Hjorts B&amp;B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  <a:cs typeface="Calibri"/>
              </a:rPr>
              <a:t>Höganäs Hamn </a:t>
            </a:r>
            <a:r>
              <a:rPr lang="sv-SE" sz="1600" dirty="0" err="1">
                <a:latin typeface="Century Gothic"/>
                <a:cs typeface="Calibri"/>
              </a:rPr>
              <a:t>Ställplats</a:t>
            </a:r>
            <a:endParaRPr lang="sv-SE" sz="1600" dirty="0">
              <a:latin typeface="Century 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8728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593E6CD-42F9-436D-8F31-FA4393AB1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2" y="150813"/>
            <a:ext cx="11496675" cy="1143000"/>
          </a:xfrm>
        </p:spPr>
        <p:txBody>
          <a:bodyPr>
            <a:normAutofit/>
          </a:bodyPr>
          <a:lstStyle/>
          <a:p>
            <a:pPr algn="ctr"/>
            <a:r>
              <a:rPr lang="sv-SE" b="1" dirty="0">
                <a:latin typeface="Century Gothic"/>
              </a:rPr>
              <a:t>Strandbaden &amp; Nyhamnsläge  </a:t>
            </a:r>
            <a:endParaRPr lang="sv-SE" b="1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FDF95EB-061D-4853-905E-C7FAFDF4B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99" y="1416051"/>
            <a:ext cx="4224701" cy="452754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sv-SE" b="1" dirty="0">
                <a:latin typeface="Century Gothic"/>
              </a:rPr>
              <a:t>Mat och dryck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Läget </a:t>
            </a:r>
            <a:r>
              <a:rPr lang="sv-SE" sz="1600" dirty="0" err="1">
                <a:latin typeface="Century Gothic"/>
              </a:rPr>
              <a:t>Byakrog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Kullabergs vingård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</a:rPr>
              <a:t>Holy</a:t>
            </a:r>
            <a:r>
              <a:rPr lang="sv-SE" sz="1600" dirty="0">
                <a:latin typeface="Century Gothic"/>
              </a:rPr>
              <a:t> </a:t>
            </a:r>
            <a:r>
              <a:rPr lang="sv-SE" sz="1600" dirty="0" err="1">
                <a:latin typeface="Century Gothic"/>
              </a:rPr>
              <a:t>Smoke</a:t>
            </a:r>
            <a:r>
              <a:rPr lang="sv-SE" sz="1600" dirty="0">
                <a:latin typeface="Century Gothic"/>
              </a:rPr>
              <a:t> BBQ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Krapperups Kaffestuga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</a:rPr>
              <a:t>Lindegårdens</a:t>
            </a:r>
            <a:r>
              <a:rPr lang="sv-SE" sz="1600" dirty="0">
                <a:latin typeface="Century Gothic"/>
              </a:rPr>
              <a:t> Handelsträdgård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endParaRPr lang="sv-SE" sz="1600" dirty="0">
              <a:latin typeface="Century Gothic"/>
            </a:endParaRP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321371D2-3BD0-4099-B8EB-F7709F6B071D}"/>
              </a:ext>
            </a:extLst>
          </p:cNvPr>
          <p:cNvSpPr txBox="1"/>
          <p:nvPr/>
        </p:nvSpPr>
        <p:spPr>
          <a:xfrm>
            <a:off x="8035544" y="1433945"/>
            <a:ext cx="3938598" cy="276998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v-SE" sz="3000" b="1" dirty="0">
                <a:latin typeface="Century Gothic"/>
              </a:rPr>
              <a:t>Se &amp; göra 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Krapperup Slott</a:t>
            </a:r>
            <a:endParaRPr lang="sv-SE" sz="1600" dirty="0">
              <a:latin typeface="Century Gothic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Strandbadsskogen 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Nyhamnsläge hamn</a:t>
            </a:r>
            <a:endParaRPr lang="sv-SE" sz="1600" dirty="0">
              <a:latin typeface="Century Gothic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 err="1">
                <a:latin typeface="Century Gothic"/>
              </a:rPr>
              <a:t>Dunke</a:t>
            </a:r>
            <a:r>
              <a:rPr lang="sv-SE" sz="1600" dirty="0">
                <a:latin typeface="Century Gothic"/>
              </a:rPr>
              <a:t> Design </a:t>
            </a:r>
            <a:endParaRPr lang="sv-SE" sz="1600" dirty="0">
              <a:latin typeface="Century Gothic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Bräcke Mölla</a:t>
            </a:r>
            <a:endParaRPr lang="sv-SE" sz="1600" dirty="0">
              <a:latin typeface="Century Gothic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Ullas loppis 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  <a:cs typeface="Calibri"/>
              </a:rPr>
              <a:t>Kullabergs vingård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  <a:cs typeface="Calibri"/>
              </a:rPr>
              <a:t>Blomsterstallen</a:t>
            </a:r>
          </a:p>
          <a:p>
            <a:endParaRPr lang="sv-SE" sz="1600" dirty="0">
              <a:latin typeface="Century Gothic"/>
            </a:endParaRP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6A0B384E-17B0-BD0D-4F09-D98251B811A0}"/>
              </a:ext>
            </a:extLst>
          </p:cNvPr>
          <p:cNvSpPr txBox="1">
            <a:spLocks/>
          </p:cNvSpPr>
          <p:nvPr/>
        </p:nvSpPr>
        <p:spPr>
          <a:xfrm>
            <a:off x="4262859" y="1433945"/>
            <a:ext cx="3772685" cy="45275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b="1" dirty="0">
                <a:latin typeface="Century Gothic"/>
              </a:rPr>
              <a:t>Boende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Visit </a:t>
            </a:r>
            <a:r>
              <a:rPr lang="sv-SE" sz="1600" dirty="0" err="1">
                <a:latin typeface="Century Gothic"/>
              </a:rPr>
              <a:t>Örestrand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Paulssons Gård  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  <a:cs typeface="Calibri"/>
              </a:rPr>
              <a:t>Ställplats</a:t>
            </a:r>
            <a:r>
              <a:rPr lang="sv-SE" sz="1600" dirty="0">
                <a:latin typeface="Century Gothic"/>
                <a:cs typeface="Calibri"/>
              </a:rPr>
              <a:t> </a:t>
            </a:r>
            <a:r>
              <a:rPr lang="sv-SE" sz="1600" dirty="0" err="1">
                <a:latin typeface="Century Gothic"/>
                <a:cs typeface="Calibri"/>
              </a:rPr>
              <a:t>Margereteberg</a:t>
            </a:r>
            <a:r>
              <a:rPr lang="sv-SE" sz="1600" dirty="0">
                <a:latin typeface="Century Gothic"/>
                <a:cs typeface="Calibri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56101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593E6CD-42F9-436D-8F31-FA4393AB1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2" y="150813"/>
            <a:ext cx="11496675" cy="1143000"/>
          </a:xfrm>
        </p:spPr>
        <p:txBody>
          <a:bodyPr>
            <a:normAutofit/>
          </a:bodyPr>
          <a:lstStyle/>
          <a:p>
            <a:pPr algn="ctr"/>
            <a:r>
              <a:rPr lang="sv-SE" sz="4400" dirty="0">
                <a:latin typeface="Century Gothic"/>
              </a:rPr>
              <a:t>Mölle &amp; Kullaberg</a:t>
            </a:r>
            <a:endParaRPr lang="sv-SE" b="1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FDF95EB-061D-4853-905E-C7FAFDF4B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99" y="1416051"/>
            <a:ext cx="4224701" cy="452754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sv-SE" b="1" dirty="0">
                <a:latin typeface="Century Gothic"/>
              </a:rPr>
              <a:t>Mat och dryck	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Mölle Krukmakeri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Hotell Kullaberg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Baguetterian, Brandstationen, Båthuset, Knafves, </a:t>
            </a:r>
            <a:r>
              <a:rPr lang="sv-SE" sz="1600" dirty="0" err="1">
                <a:latin typeface="Century Gothic"/>
              </a:rPr>
              <a:t>Salty</a:t>
            </a:r>
            <a:r>
              <a:rPr lang="sv-SE" sz="1600" dirty="0">
                <a:latin typeface="Century Gothic"/>
              </a:rPr>
              <a:t> Dog, Systrarna på Piren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Grand Hotel i Mölle 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Kullagårdens Wärdshus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 err="1">
                <a:latin typeface="Century Gothic"/>
              </a:rPr>
              <a:t>Ransvik</a:t>
            </a:r>
            <a:r>
              <a:rPr lang="sv-SE" sz="1600" dirty="0">
                <a:latin typeface="Century Gothic"/>
              </a:rPr>
              <a:t> Havsveranda 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Kullens fyr och fyrserveringen 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endParaRPr lang="sv-SE" sz="1600" dirty="0">
              <a:latin typeface="Century Gothic"/>
            </a:endParaRP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321371D2-3BD0-4099-B8EB-F7709F6B071D}"/>
              </a:ext>
            </a:extLst>
          </p:cNvPr>
          <p:cNvSpPr txBox="1"/>
          <p:nvPr/>
        </p:nvSpPr>
        <p:spPr>
          <a:xfrm>
            <a:off x="8035544" y="1433945"/>
            <a:ext cx="3938598" cy="37548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v-SE" sz="3000" b="1" dirty="0">
                <a:latin typeface="Century Gothic"/>
              </a:rPr>
              <a:t>Se &amp; göra 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Kullaberg</a:t>
            </a:r>
            <a:endParaRPr lang="sv-SE" sz="1600" dirty="0">
              <a:latin typeface="Century Gothic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Turbåt Mölle – Torekov</a:t>
            </a:r>
            <a:endParaRPr lang="sv-SE" sz="1600" dirty="0">
              <a:latin typeface="Century Gothic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 err="1">
                <a:latin typeface="Century Gothic"/>
              </a:rPr>
              <a:t>Solviken</a:t>
            </a:r>
            <a:endParaRPr lang="sv-SE" sz="1600" dirty="0">
              <a:latin typeface="Century Gothic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Kullabergs islandshästar</a:t>
            </a:r>
            <a:endParaRPr lang="sv-SE" sz="1600" dirty="0">
              <a:latin typeface="Century Gothic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Kullabergsguiderna – Tumlarsafari, MTB, bergsnedfirning, </a:t>
            </a:r>
            <a:r>
              <a:rPr lang="sv-SE" sz="1600" dirty="0" err="1">
                <a:latin typeface="Century Gothic"/>
              </a:rPr>
              <a:t>grottvandring</a:t>
            </a:r>
            <a:r>
              <a:rPr lang="sv-SE" sz="1600" dirty="0">
                <a:latin typeface="Century Gothic"/>
              </a:rPr>
              <a:t>, </a:t>
            </a:r>
            <a:r>
              <a:rPr lang="sv-SE" sz="1600" dirty="0" err="1">
                <a:latin typeface="Century Gothic"/>
              </a:rPr>
              <a:t>Coastering</a:t>
            </a:r>
            <a:endParaRPr lang="sv-SE" sz="1600" dirty="0">
              <a:latin typeface="Century Gothic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Upplev Kullaberg - Kajak, MTB, Klättring, </a:t>
            </a:r>
            <a:r>
              <a:rPr lang="sv-SE" sz="1600" dirty="0" err="1">
                <a:latin typeface="Century Gothic"/>
              </a:rPr>
              <a:t>Stand-up</a:t>
            </a:r>
            <a:r>
              <a:rPr lang="sv-SE" sz="1600" dirty="0">
                <a:latin typeface="Century Gothic"/>
              </a:rPr>
              <a:t> paddling, Snorkling</a:t>
            </a:r>
            <a:endParaRPr lang="sv-SE" sz="1600" dirty="0">
              <a:latin typeface="Century Gothic"/>
              <a:cs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</a:rPr>
              <a:t>Kullendyk 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sv-SE" sz="1600" dirty="0">
                <a:latin typeface="Century Gothic"/>
                <a:cs typeface="Calibri"/>
              </a:rPr>
              <a:t>Naturum</a:t>
            </a:r>
          </a:p>
          <a:p>
            <a:endParaRPr lang="sv-SE" sz="1600" dirty="0">
              <a:latin typeface="Century Gothic"/>
            </a:endParaRP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6A0B384E-17B0-BD0D-4F09-D98251B811A0}"/>
              </a:ext>
            </a:extLst>
          </p:cNvPr>
          <p:cNvSpPr txBox="1">
            <a:spLocks/>
          </p:cNvSpPr>
          <p:nvPr/>
        </p:nvSpPr>
        <p:spPr>
          <a:xfrm>
            <a:off x="4262859" y="1433945"/>
            <a:ext cx="3772685" cy="45275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v-SE" b="1" dirty="0">
                <a:latin typeface="Century Gothic"/>
              </a:rPr>
              <a:t>Boende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Mölle Krukmakeri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Hotel Kullaberg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Grand Hotel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Kullagårdens Wärdshus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First Camp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Villa </a:t>
            </a:r>
            <a:r>
              <a:rPr lang="sv-SE" sz="1600" dirty="0" err="1">
                <a:latin typeface="Century Gothic"/>
              </a:rPr>
              <a:t>Colina</a:t>
            </a:r>
            <a:r>
              <a:rPr lang="sv-SE" sz="1600" dirty="0">
                <a:latin typeface="Century Gothic"/>
              </a:rPr>
              <a:t> 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Strandgården </a:t>
            </a:r>
            <a:endParaRPr lang="sv-SE" sz="1600" dirty="0">
              <a:latin typeface="Century Gothic"/>
              <a:cs typeface="Calibri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v-SE" sz="1600" dirty="0">
                <a:latin typeface="Century Gothic"/>
              </a:rPr>
              <a:t>Villa Välkommen </a:t>
            </a:r>
            <a:endParaRPr lang="sv-SE" sz="1600" dirty="0">
              <a:latin typeface="Century Gothic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5995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Höganäs kommu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EE0"/>
      </a:accent1>
      <a:accent2>
        <a:srgbClr val="000000"/>
      </a:accent2>
      <a:accent3>
        <a:srgbClr val="E2001A"/>
      </a:accent3>
      <a:accent4>
        <a:srgbClr val="B5A48C"/>
      </a:accent4>
      <a:accent5>
        <a:srgbClr val="63757D"/>
      </a:accent5>
      <a:accent6>
        <a:srgbClr val="3192B6"/>
      </a:accent6>
      <a:hlink>
        <a:srgbClr val="0563C1"/>
      </a:hlink>
      <a:folHlink>
        <a:srgbClr val="954F72"/>
      </a:folHlink>
    </a:clrScheme>
    <a:fontScheme name="PPT Höganäs kommun">
      <a:majorFont>
        <a:latin typeface="Century Gothic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öganäs kommun liggande bård 16.9.potx" id="{E4BDC1F6-3469-41B7-8B6E-900291F7399C}" vid="{A90CDFFF-F4B2-4A0A-905E-5EF0F404E870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D4071898763FB4EA09C41210ACD34B1" ma:contentTypeVersion="18" ma:contentTypeDescription="Skapa ett nytt dokument." ma:contentTypeScope="" ma:versionID="19205aa2b35aa001056130285b6b650c">
  <xsd:schema xmlns:xsd="http://www.w3.org/2001/XMLSchema" xmlns:xs="http://www.w3.org/2001/XMLSchema" xmlns:p="http://schemas.microsoft.com/office/2006/metadata/properties" xmlns:ns2="5c61c749-9fa0-4547-9a3c-ec1ec68ba885" xmlns:ns3="1d439632-070c-4915-ae64-ddfd991518b7" targetNamespace="http://schemas.microsoft.com/office/2006/metadata/properties" ma:root="true" ma:fieldsID="6bbe61eef0553ef412d3c1617c570793" ns2:_="" ns3:_="">
    <xsd:import namespace="5c61c749-9fa0-4547-9a3c-ec1ec68ba885"/>
    <xsd:import namespace="1d439632-070c-4915-ae64-ddfd991518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61c749-9fa0-4547-9a3c-ec1ec68ba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Bildmarkeringar" ma:readOnly="false" ma:fieldId="{5cf76f15-5ced-4ddc-b409-7134ff3c332f}" ma:taxonomyMulti="true" ma:sspId="0ac126af-ab85-45b2-9ebc-d742aa468af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439632-070c-4915-ae64-ddfd991518b7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9348389-e46f-4c13-8cf1-404e1f3ad35b}" ma:internalName="TaxCatchAll" ma:showField="CatchAllData" ma:web="1d439632-070c-4915-ae64-ddfd991518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d439632-070c-4915-ae64-ddfd991518b7" xsi:nil="true"/>
    <lcf76f155ced4ddcb4097134ff3c332f xmlns="5c61c749-9fa0-4547-9a3c-ec1ec68ba885">
      <Terms xmlns="http://schemas.microsoft.com/office/infopath/2007/PartnerControls"/>
    </lcf76f155ced4ddcb4097134ff3c332f>
    <SharedWithUsers xmlns="1d439632-070c-4915-ae64-ddfd991518b7">
      <UserInfo>
        <DisplayName>Josefine Marklund</DisplayName>
        <AccountId>16</AccountId>
        <AccountType/>
      </UserInfo>
      <UserInfo>
        <DisplayName>Mari Lamberth</DisplayName>
        <AccountId>287</AccountId>
        <AccountType/>
      </UserInfo>
      <UserInfo>
        <DisplayName>Linus Svensson</DisplayName>
        <AccountId>12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3FB72C-36BA-487D-A8F8-9B5F93FD1B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61c749-9fa0-4547-9a3c-ec1ec68ba885"/>
    <ds:schemaRef ds:uri="1d439632-070c-4915-ae64-ddfd991518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EA8B7E8-ABE1-47AF-9910-589379CCC7A8}">
  <ds:schemaRefs>
    <ds:schemaRef ds:uri="http://schemas.microsoft.com/office/2006/metadata/properties"/>
    <ds:schemaRef ds:uri="http://schemas.microsoft.com/office/infopath/2007/PartnerControls"/>
    <ds:schemaRef ds:uri="1d439632-070c-4915-ae64-ddfd991518b7"/>
    <ds:schemaRef ds:uri="5c61c749-9fa0-4547-9a3c-ec1ec68ba885"/>
  </ds:schemaRefs>
</ds:datastoreItem>
</file>

<file path=customXml/itemProps3.xml><?xml version="1.0" encoding="utf-8"?>
<ds:datastoreItem xmlns:ds="http://schemas.openxmlformats.org/officeDocument/2006/customXml" ds:itemID="{E73AEA28-76B7-40A6-8B1B-41BB4E2457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53</TotalTime>
  <Words>1213</Words>
  <Application>Microsoft Office PowerPoint</Application>
  <PresentationFormat>Widescreen</PresentationFormat>
  <Paragraphs>258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Aptos</vt:lpstr>
      <vt:lpstr>Arial</vt:lpstr>
      <vt:lpstr>Calibri</vt:lpstr>
      <vt:lpstr>Century Gothic</vt:lpstr>
      <vt:lpstr>Garamond</vt:lpstr>
      <vt:lpstr>Wingdings</vt:lpstr>
      <vt:lpstr>Office-tema</vt:lpstr>
      <vt:lpstr>PowerPoint Presentation</vt:lpstr>
      <vt:lpstr>Vart kan man hitta info?</vt:lpstr>
      <vt:lpstr>BROSCHYRER</vt:lpstr>
      <vt:lpstr>PowerPoint Presentation</vt:lpstr>
      <vt:lpstr>SommarEvenemang</vt:lpstr>
      <vt:lpstr>Viken, Lerberget, Ingelsträde &amp; Mjöhult</vt:lpstr>
      <vt:lpstr>Höganäs </vt:lpstr>
      <vt:lpstr>Strandbaden &amp; Nyhamnsläge  </vt:lpstr>
      <vt:lpstr>Mölle &amp; Kullaberg</vt:lpstr>
      <vt:lpstr>Arild, Brunnby, Skäret </vt:lpstr>
      <vt:lpstr>Södåkra, Jonstorp och Farhult</vt:lpstr>
      <vt:lpstr>10 gömda pärlor</vt:lpstr>
      <vt:lpstr>Aktiviteter i naturen</vt:lpstr>
      <vt:lpstr>Aktiviteter på Kullaberg </vt:lpstr>
      <vt:lpstr>     Keramik</vt:lpstr>
      <vt:lpstr>För barnfamiljer </vt:lpstr>
      <vt:lpstr>PowerPoint Presentation</vt:lpstr>
    </vt:vector>
  </TitlesOfParts>
  <Company>Hoganas kommun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Linus Svensson</dc:creator>
  <cp:lastModifiedBy>William Söderberg</cp:lastModifiedBy>
  <cp:revision>1</cp:revision>
  <dcterms:created xsi:type="dcterms:W3CDTF">2024-06-18T11:59:54Z</dcterms:created>
  <dcterms:modified xsi:type="dcterms:W3CDTF">2024-06-23T09:10:25Z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0x0101009D4071898763FB4EA09C41210ACD34B1</vt:lpwstr>
  </property>
  <property fmtid="{D5CDD505-2E9C-101B-9397-08002B2CF9AE}" pid="3" name="MediaServiceImageTags">
    <vt:lpwstr/>
  </property>
</Properties>
</file>